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27" r:id="rId2"/>
    <p:sldId id="319" r:id="rId3"/>
    <p:sldId id="332" r:id="rId4"/>
    <p:sldId id="328" r:id="rId5"/>
    <p:sldId id="333" r:id="rId6"/>
    <p:sldId id="303" r:id="rId7"/>
    <p:sldId id="304" r:id="rId8"/>
    <p:sldId id="305" r:id="rId9"/>
    <p:sldId id="306" r:id="rId10"/>
    <p:sldId id="312" r:id="rId11"/>
    <p:sldId id="329" r:id="rId12"/>
    <p:sldId id="318" r:id="rId13"/>
    <p:sldId id="296" r:id="rId14"/>
    <p:sldId id="297" r:id="rId15"/>
    <p:sldId id="316" r:id="rId16"/>
    <p:sldId id="317" r:id="rId17"/>
    <p:sldId id="310" r:id="rId18"/>
    <p:sldId id="330" r:id="rId19"/>
    <p:sldId id="331" r:id="rId20"/>
    <p:sldId id="307" r:id="rId21"/>
    <p:sldId id="311" r:id="rId22"/>
    <p:sldId id="309" r:id="rId23"/>
    <p:sldId id="308" r:id="rId24"/>
    <p:sldId id="301" r:id="rId25"/>
    <p:sldId id="298" r:id="rId26"/>
    <p:sldId id="299" r:id="rId27"/>
    <p:sldId id="300" r:id="rId28"/>
    <p:sldId id="325" r:id="rId29"/>
    <p:sldId id="302" r:id="rId30"/>
    <p:sldId id="314" r:id="rId31"/>
    <p:sldId id="315" r:id="rId32"/>
    <p:sldId id="320" r:id="rId33"/>
    <p:sldId id="324" r:id="rId34"/>
    <p:sldId id="321" r:id="rId35"/>
    <p:sldId id="322" r:id="rId36"/>
    <p:sldId id="323" r:id="rId37"/>
    <p:sldId id="32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D4A08E-F2CC-4FBF-AB0F-D0D04B50E174}">
          <p14:sldIdLst>
            <p14:sldId id="327"/>
            <p14:sldId id="319"/>
            <p14:sldId id="332"/>
            <p14:sldId id="328"/>
            <p14:sldId id="333"/>
            <p14:sldId id="303"/>
            <p14:sldId id="304"/>
            <p14:sldId id="305"/>
            <p14:sldId id="306"/>
            <p14:sldId id="312"/>
            <p14:sldId id="329"/>
            <p14:sldId id="318"/>
            <p14:sldId id="296"/>
            <p14:sldId id="297"/>
            <p14:sldId id="316"/>
            <p14:sldId id="317"/>
            <p14:sldId id="310"/>
            <p14:sldId id="330"/>
            <p14:sldId id="331"/>
            <p14:sldId id="307"/>
            <p14:sldId id="311"/>
            <p14:sldId id="309"/>
            <p14:sldId id="308"/>
            <p14:sldId id="301"/>
            <p14:sldId id="298"/>
            <p14:sldId id="299"/>
            <p14:sldId id="300"/>
            <p14:sldId id="325"/>
            <p14:sldId id="302"/>
            <p14:sldId id="314"/>
            <p14:sldId id="315"/>
            <p14:sldId id="320"/>
            <p14:sldId id="324"/>
            <p14:sldId id="321"/>
            <p14:sldId id="322"/>
            <p14:sldId id="323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020"/>
    <a:srgbClr val="FFFCEF"/>
    <a:srgbClr val="D1D109"/>
    <a:srgbClr val="984807"/>
    <a:srgbClr val="319D4B"/>
    <a:srgbClr val="359978"/>
    <a:srgbClr val="2EA095"/>
    <a:srgbClr val="31859C"/>
    <a:srgbClr val="558ED5"/>
    <a:srgbClr val="79A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99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9CDE7-B61E-BD40-9481-F1F4B64F315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9AB08-EB93-3549-BBDC-5D1C9C1B3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1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3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6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94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0" y="505440"/>
            <a:ext cx="9144000" cy="54034"/>
          </a:xfrm>
          <a:prstGeom prst="rect">
            <a:avLst/>
          </a:prstGeom>
          <a:solidFill>
            <a:srgbClr val="F8B1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078933" y="161651"/>
            <a:ext cx="815312" cy="82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6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.edu/osp/NonPub/FAF.pdf" TargetMode="External"/><Relationship Id="rId2" Type="http://schemas.openxmlformats.org/officeDocument/2006/relationships/hyperlink" Target="http://www.unco.edu/osp/NonPub/FA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co.edu/osp/NonPub/AppQueu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.edu/research/research-integrity-and-compliance/institutional-review-board/" TargetMode="External"/><Relationship Id="rId2" Type="http://schemas.openxmlformats.org/officeDocument/2006/relationships/hyperlink" Target="http://www.unco.edu/purchasing/accounts-payable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5944"/>
            <a:ext cx="9144000" cy="254205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0" y="4138333"/>
            <a:ext cx="9144000" cy="284177"/>
          </a:xfrm>
          <a:prstGeom prst="rect">
            <a:avLst/>
          </a:prstGeom>
          <a:solidFill>
            <a:srgbClr val="F8B1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5077"/>
            <a:ext cx="9144000" cy="703422"/>
          </a:xfrm>
        </p:spPr>
        <p:txBody>
          <a:bodyPr/>
          <a:lstStyle/>
          <a:p>
            <a:r>
              <a:rPr lang="en-US" sz="5400" b="1" dirty="0">
                <a:solidFill>
                  <a:srgbClr val="192E50"/>
                </a:solidFill>
                <a:latin typeface="Century" panose="02040604050505020304" pitchFamily="18" charset="0"/>
                <a:cs typeface="Helvetica"/>
              </a:rPr>
              <a:t>Post Award Primer</a:t>
            </a:r>
            <a:endParaRPr lang="en-US" sz="5400" b="1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98920"/>
            <a:ext cx="9144000" cy="1158949"/>
          </a:xfrm>
        </p:spPr>
        <p:txBody>
          <a:bodyPr/>
          <a:lstStyle/>
          <a:p>
            <a:r>
              <a:rPr lang="en-US" sz="3600" dirty="0" smtClean="0">
                <a:solidFill>
                  <a:srgbClr val="FAB134"/>
                </a:solidFill>
                <a:latin typeface="Century" panose="02040604050505020304" pitchFamily="18" charset="0"/>
                <a:cs typeface="Helvetica"/>
              </a:rPr>
              <a:t>I </a:t>
            </a:r>
            <a:r>
              <a:rPr lang="en-US" sz="3600" dirty="0">
                <a:solidFill>
                  <a:srgbClr val="FAB134"/>
                </a:solidFill>
                <a:latin typeface="Century" panose="02040604050505020304" pitchFamily="18" charset="0"/>
                <a:cs typeface="Helvetica"/>
              </a:rPr>
              <a:t>was awarded a grant!</a:t>
            </a:r>
            <a:br>
              <a:rPr lang="en-US" sz="3600" dirty="0">
                <a:solidFill>
                  <a:srgbClr val="FAB134"/>
                </a:solidFill>
                <a:latin typeface="Century" panose="02040604050505020304" pitchFamily="18" charset="0"/>
                <a:cs typeface="Helvetica"/>
              </a:rPr>
            </a:br>
            <a:r>
              <a:rPr lang="en-US" sz="3600" dirty="0">
                <a:solidFill>
                  <a:srgbClr val="FAB134"/>
                </a:solidFill>
                <a:latin typeface="Century" panose="02040604050505020304" pitchFamily="18" charset="0"/>
                <a:cs typeface="Helvetica"/>
              </a:rPr>
              <a:t>….now what?</a:t>
            </a:r>
          </a:p>
          <a:p>
            <a:endParaRPr lang="en-US" sz="2800" dirty="0">
              <a:solidFill>
                <a:srgbClr val="FAB134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9"/>
          <p:cNvSpPr txBox="1"/>
          <p:nvPr/>
        </p:nvSpPr>
        <p:spPr>
          <a:xfrm>
            <a:off x="92314" y="5847806"/>
            <a:ext cx="3362960" cy="82214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Office of Sponsored Programs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;</a:t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General Accounting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CETL Forum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12-Apr-2017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>
                  <a:lumMod val="50000"/>
                </a:schemeClr>
              </a:solidFill>
              <a:effectLst/>
              <a:ea typeface="ヒラギノ丸ゴ Pro W4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105" y="3321322"/>
            <a:ext cx="2951790" cy="28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95" y="0"/>
            <a:ext cx="3734547" cy="45235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Conflicting Terms?</a:t>
            </a:r>
            <a:b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295" y="988828"/>
            <a:ext cx="8646694" cy="574885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When there is a question about whether a federal rule applies to an award, the following order of precedence should be followed</a:t>
            </a: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(1) Award-specific terms and </a:t>
            </a: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conditions</a:t>
            </a:r>
            <a:b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(2) Federal Agency’s program-specific terms and </a:t>
            </a: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	conditions</a:t>
            </a:r>
            <a:b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(3) Federal Agency’s general terms and </a:t>
            </a: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conditions</a:t>
            </a:r>
            <a:b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(4) </a:t>
            </a:r>
            <a:r>
              <a:rPr lang="en-US" sz="2400" i="1" dirty="0">
                <a:solidFill>
                  <a:schemeClr val="tx1"/>
                </a:solidFill>
                <a:latin typeface="Century" panose="02040604050505020304" pitchFamily="18" charset="0"/>
              </a:rPr>
              <a:t>Uniform Administrative Requirements, Cost </a:t>
            </a:r>
            <a:r>
              <a:rPr lang="en-US" sz="2400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	Principles</a:t>
            </a:r>
            <a:r>
              <a:rPr lang="en-US" sz="2400" i="1" dirty="0">
                <a:solidFill>
                  <a:schemeClr val="tx1"/>
                </a:solidFill>
                <a:latin typeface="Century" panose="02040604050505020304" pitchFamily="18" charset="0"/>
              </a:rPr>
              <a:t>, and Audit Requirements for Federal </a:t>
            </a:r>
            <a:r>
              <a:rPr lang="en-US" sz="2400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Awards </a:t>
            </a:r>
            <a:r>
              <a:rPr lang="en-US" sz="2400" i="1" dirty="0">
                <a:solidFill>
                  <a:schemeClr val="tx1"/>
                </a:solidFill>
                <a:latin typeface="Century" panose="020406040505050203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2 CFR 200</a:t>
            </a: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)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24663" y="-17721"/>
            <a:ext cx="4319337" cy="45235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Order of Precedence</a:t>
            </a:r>
            <a:r>
              <a:rPr lang="en-US" sz="2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Century" panose="02040604050505020304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Century" panose="020406040505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34702" y="5716958"/>
            <a:ext cx="4401879" cy="86123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entury" panose="02040604050505020304" pitchFamily="18" charset="0"/>
              </a:rPr>
              <a:t>ASK </a:t>
            </a:r>
            <a:r>
              <a:rPr lang="en-US" sz="3600" dirty="0">
                <a:solidFill>
                  <a:schemeClr val="tx1"/>
                </a:solidFill>
                <a:latin typeface="Century" panose="02040604050505020304" pitchFamily="18" charset="0"/>
              </a:rPr>
              <a:t>OSP!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168" y="30401"/>
            <a:ext cx="3845934" cy="79744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Est. ‘Fund</a:t>
            </a:r>
            <a:r>
              <a:rPr lang="en-US" sz="2800" dirty="0">
                <a:solidFill>
                  <a:schemeClr val="bg1"/>
                </a:solidFill>
                <a:latin typeface="Century" panose="02040604050505020304" pitchFamily="18" charset="0"/>
              </a:rPr>
              <a:t>’ in Banner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1628" y="0"/>
            <a:ext cx="2690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Award Set-up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401" y="925828"/>
            <a:ext cx="2116899" cy="97703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4400" y="1214288"/>
            <a:ext cx="211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Award Received</a:t>
            </a:r>
            <a:endParaRPr lang="en-US" sz="20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4401" y="2412879"/>
            <a:ext cx="2116899" cy="977030"/>
          </a:xfrm>
          <a:prstGeom prst="roundRect">
            <a:avLst/>
          </a:prstGeom>
          <a:solidFill>
            <a:srgbClr val="31859C"/>
          </a:solidFill>
          <a:ln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OSP requests Fund Number(s)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82083" y="1902858"/>
            <a:ext cx="0" cy="340612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hlinkClick r:id="rId2"/>
          </p:cNvPr>
          <p:cNvSpPr/>
          <p:nvPr/>
        </p:nvSpPr>
        <p:spPr>
          <a:xfrm>
            <a:off x="414401" y="3797413"/>
            <a:ext cx="2116899" cy="977030"/>
          </a:xfrm>
          <a:prstGeom prst="roundRect">
            <a:avLst/>
          </a:prstGeom>
          <a:solidFill>
            <a:srgbClr val="2EA09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hlinkClick r:id="rId3"/>
          </p:cNvPr>
          <p:cNvCxnSpPr/>
          <p:nvPr/>
        </p:nvCxnSpPr>
        <p:spPr>
          <a:xfrm>
            <a:off x="1376158" y="3389909"/>
            <a:ext cx="0" cy="331486"/>
          </a:xfrm>
          <a:prstGeom prst="straightConnector1">
            <a:avLst/>
          </a:prstGeom>
          <a:ln w="76200">
            <a:solidFill>
              <a:srgbClr val="31859C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4399" y="3969513"/>
            <a:ext cx="211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Fund Application completed by OSP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4398" y="5253041"/>
            <a:ext cx="2116899" cy="977030"/>
          </a:xfrm>
          <a:prstGeom prst="roundRect">
            <a:avLst/>
          </a:prstGeom>
          <a:solidFill>
            <a:srgbClr val="319D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65597" y="4774443"/>
            <a:ext cx="0" cy="436876"/>
          </a:xfrm>
          <a:prstGeom prst="straightConnector1">
            <a:avLst/>
          </a:prstGeom>
          <a:ln w="76200">
            <a:solidFill>
              <a:srgbClr val="2EA095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4401" y="5253041"/>
            <a:ext cx="2116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Fund App sent to GAO (w/ Award &amp; budget) for set-up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31300" y="4315878"/>
            <a:ext cx="435864" cy="0"/>
          </a:xfrm>
          <a:prstGeom prst="straightConnector1">
            <a:avLst/>
          </a:prstGeom>
          <a:ln w="76200">
            <a:solidFill>
              <a:srgbClr val="2EA095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21665" y="3989455"/>
            <a:ext cx="2116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Fund App sent to PI/PD for signature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29830" y="5468432"/>
            <a:ext cx="2116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Fund App sent to PI/PD for signature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181167" y="3891427"/>
            <a:ext cx="2116899" cy="977030"/>
          </a:xfrm>
          <a:prstGeom prst="roundRect">
            <a:avLst/>
          </a:prstGeom>
          <a:solidFill>
            <a:srgbClr val="319D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40669" y="3891427"/>
            <a:ext cx="2116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Fund App sent to PI/PD for signature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14686" y="3844208"/>
            <a:ext cx="2116899" cy="977030"/>
          </a:xfrm>
          <a:prstGeom prst="roundRect">
            <a:avLst/>
          </a:prstGeom>
          <a:solidFill>
            <a:srgbClr val="79A6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98066" y="4332723"/>
            <a:ext cx="510800" cy="0"/>
          </a:xfrm>
          <a:prstGeom prst="straightConnector1">
            <a:avLst/>
          </a:prstGeom>
          <a:ln w="76200">
            <a:solidFill>
              <a:srgbClr val="319D4B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4685" y="3969513"/>
            <a:ext cx="211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PI returns signed Fund App to GAO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14781" y="964504"/>
            <a:ext cx="2116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Approval Queue Authorization completed by OSP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32">
            <a:hlinkClick r:id="rId4"/>
          </p:cNvPr>
          <p:cNvSpPr/>
          <p:nvPr/>
        </p:nvSpPr>
        <p:spPr>
          <a:xfrm>
            <a:off x="3686240" y="1414399"/>
            <a:ext cx="2116899" cy="97703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302156" y="1383990"/>
            <a:ext cx="2116899" cy="97703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884191" y="2489457"/>
            <a:ext cx="860498" cy="135157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822000" y="1872505"/>
            <a:ext cx="49918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95670" y="1407353"/>
            <a:ext cx="2116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Approval Queue Authorization completed by OSP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83295" y="1535584"/>
            <a:ext cx="2116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Sent to GAO for processing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368"/>
            <a:ext cx="8229600" cy="5213685"/>
          </a:xfrm>
        </p:spPr>
        <p:txBody>
          <a:bodyPr/>
          <a:lstStyle/>
          <a:p>
            <a:r>
              <a:rPr lang="en-US" sz="2800" dirty="0">
                <a:latin typeface="Century" panose="02040604050505020304" pitchFamily="18" charset="0"/>
              </a:rPr>
              <a:t>Not required, but strongly encouraged</a:t>
            </a:r>
          </a:p>
          <a:p>
            <a:r>
              <a:rPr lang="en-US" sz="2800" dirty="0" smtClean="0">
                <a:latin typeface="Century" panose="02040604050505020304" pitchFamily="18" charset="0"/>
              </a:rPr>
              <a:t>Key attendees: GCA, GOA, PI, BM, other</a:t>
            </a:r>
          </a:p>
          <a:p>
            <a:r>
              <a:rPr lang="en-US" sz="2800" dirty="0" smtClean="0">
                <a:latin typeface="Century" panose="02040604050505020304" pitchFamily="18" charset="0"/>
              </a:rPr>
              <a:t>Review key grant terms/conditions</a:t>
            </a:r>
          </a:p>
          <a:p>
            <a:r>
              <a:rPr lang="en-US" sz="2800" dirty="0" smtClean="0">
                <a:latin typeface="Century" panose="02040604050505020304" pitchFamily="18" charset="0"/>
              </a:rPr>
              <a:t>Confirm approved budget, fund numbers</a:t>
            </a:r>
          </a:p>
          <a:p>
            <a:pPr lvl="1"/>
            <a:r>
              <a:rPr lang="en-US" sz="2400" dirty="0" smtClean="0">
                <a:latin typeface="Century" panose="02040604050505020304" pitchFamily="18" charset="0"/>
              </a:rPr>
              <a:t>Discuss processes for certain costs (e.g.: labor; participant support; equipment; etc.) </a:t>
            </a:r>
          </a:p>
          <a:p>
            <a:r>
              <a:rPr lang="en-US" sz="2800" dirty="0" smtClean="0">
                <a:latin typeface="Century" panose="02040604050505020304" pitchFamily="18" charset="0"/>
              </a:rPr>
              <a:t>Note all reporting dates; report formats</a:t>
            </a:r>
          </a:p>
          <a:p>
            <a:r>
              <a:rPr lang="en-US" sz="2800" dirty="0" smtClean="0">
                <a:latin typeface="Century" panose="02040604050505020304" pitchFamily="18" charset="0"/>
              </a:rPr>
              <a:t>Review roles and responsibilities</a:t>
            </a:r>
          </a:p>
          <a:p>
            <a:r>
              <a:rPr lang="en-US" sz="2800" dirty="0" smtClean="0">
                <a:latin typeface="Century" panose="02040604050505020304" pitchFamily="18" charset="0"/>
              </a:rPr>
              <a:t>Q&amp;A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736" y="22796"/>
            <a:ext cx="37647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Award </a:t>
            </a:r>
            <a:r>
              <a:rPr lang="en-US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Set-Up</a:t>
            </a:r>
            <a:endParaRPr lang="en-US" sz="26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5377" y="22796"/>
            <a:ext cx="31526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Kick-off Meeting </a:t>
            </a:r>
            <a:endParaRPr lang="en-US" sz="26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3460" y="845265"/>
            <a:ext cx="4950620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92E50"/>
              </a:solidFill>
              <a:effectLst/>
              <a:uLnTx/>
              <a:uFillTx/>
              <a:latin typeface="Calibri"/>
              <a:ea typeface="+mj-ea"/>
              <a:cs typeface="Helvetica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253095" y="1537315"/>
            <a:ext cx="4343980" cy="17678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ヒラギノ丸ゴ Pro W4"/>
              <a:cs typeface="Times New Roman"/>
            </a:endParaRPr>
          </a:p>
        </p:txBody>
      </p:sp>
      <p:sp>
        <p:nvSpPr>
          <p:cNvPr id="10" name="Text Box 19"/>
          <p:cNvSpPr txBox="1"/>
          <p:nvPr/>
        </p:nvSpPr>
        <p:spPr>
          <a:xfrm>
            <a:off x="4615088" y="1537314"/>
            <a:ext cx="4403652" cy="498874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ヒラギノ丸ゴ Pro W4"/>
              <a:cs typeface="Times New Roman"/>
            </a:endParaRPr>
          </a:p>
        </p:txBody>
      </p:sp>
      <p:sp>
        <p:nvSpPr>
          <p:cNvPr id="15" name="Text Box 19"/>
          <p:cNvSpPr txBox="1"/>
          <p:nvPr/>
        </p:nvSpPr>
        <p:spPr>
          <a:xfrm>
            <a:off x="253095" y="3720587"/>
            <a:ext cx="4068384" cy="28054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ヒラギノ丸ゴ Pro W4"/>
                <a:cs typeface="Times New Roman"/>
              </a:rPr>
              <a:t> 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ヒラギノ丸ゴ Pro W4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82270" y="0"/>
            <a:ext cx="5805376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  <a:cs typeface="Helvetica"/>
              </a:rPr>
              <a:t>What Accounting Does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  <a:cs typeface="Helvetica"/>
            </a:endParaRPr>
          </a:p>
        </p:txBody>
      </p:sp>
      <p:sp>
        <p:nvSpPr>
          <p:cNvPr id="7" name="Text Box 19"/>
          <p:cNvSpPr txBox="1"/>
          <p:nvPr/>
        </p:nvSpPr>
        <p:spPr>
          <a:xfrm>
            <a:off x="193476" y="1024530"/>
            <a:ext cx="4343980" cy="17678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 </a:t>
            </a:r>
            <a:r>
              <a:rPr lang="en-US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In the beginning…</a:t>
            </a:r>
            <a:endParaRPr lang="en-US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Provide fund and grant number to OSP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Upon receiving fund application and documentation from OSP</a:t>
            </a:r>
          </a:p>
          <a:p>
            <a:pPr marL="800100" lvl="1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Setup new award in Banner</a:t>
            </a:r>
          </a:p>
          <a:p>
            <a:pPr marL="800100" lvl="1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Setup Indirect Costs</a:t>
            </a:r>
          </a:p>
          <a:p>
            <a:pPr marL="800100" lvl="1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Enter budget in Banner</a:t>
            </a:r>
          </a:p>
          <a:p>
            <a:pPr marL="342900" indent="-342900">
              <a:buFont typeface="Symbol"/>
              <a:buChar char=""/>
            </a:pPr>
            <a:endParaRPr lang="en-US" sz="1600" dirty="0">
              <a:solidFill>
                <a:srgbClr val="262626"/>
              </a:solidFill>
              <a:ea typeface="ヒラギノ丸ゴ Pro W4"/>
              <a:cs typeface="Times New Roman"/>
            </a:endParaRPr>
          </a:p>
        </p:txBody>
      </p:sp>
      <p:sp>
        <p:nvSpPr>
          <p:cNvPr id="11" name="Text Box 19"/>
          <p:cNvSpPr txBox="1"/>
          <p:nvPr/>
        </p:nvSpPr>
        <p:spPr>
          <a:xfrm>
            <a:off x="4527406" y="1538864"/>
            <a:ext cx="4536742" cy="415834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During your performance period…</a:t>
            </a:r>
            <a:endParaRPr lang="en-US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Process Journal entries to adjust expense,          as allowable</a:t>
            </a:r>
            <a:endParaRPr lang="en-US" sz="1600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Approve all </a:t>
            </a:r>
            <a:r>
              <a:rPr lang="en-US" sz="1600" dirty="0" err="1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Pcard</a:t>
            </a: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 transactions on your grants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Approve all invoices paid on your grant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Monitor and request cash from your Federal sponsor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Invoice Non-Federal sponsors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Monitor your Indirect Cost (IDC) charges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Prepare and file all financial reports related to your grant (in collaboration with OSP &amp; PI, as applicable)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Answer all financial questions</a:t>
            </a:r>
            <a:endParaRPr lang="en-US" sz="1600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endParaRPr lang="en-US" sz="1600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</p:txBody>
      </p:sp>
      <p:sp>
        <p:nvSpPr>
          <p:cNvPr id="12" name="Text Box 19"/>
          <p:cNvSpPr txBox="1"/>
          <p:nvPr/>
        </p:nvSpPr>
        <p:spPr>
          <a:xfrm>
            <a:off x="273606" y="3305155"/>
            <a:ext cx="4056880" cy="259515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Near the end…</a:t>
            </a:r>
            <a:endParaRPr lang="en-US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PI &amp; Department analyze budgets and submit final expenses 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Upon request, GAO moves expenses in or out of grant, based on </a:t>
            </a:r>
            <a:r>
              <a:rPr lang="en-US" sz="1600" dirty="0" err="1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allowability</a:t>
            </a:r>
            <a:endParaRPr lang="en-US" sz="1600" dirty="0" smtClean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Final IDC checks</a:t>
            </a:r>
            <a:endParaRPr lang="en-US" sz="1600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Draw final cash on federal awards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Send out final invoices on non-federal awards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Close out fund, on request by OSP</a:t>
            </a:r>
          </a:p>
        </p:txBody>
      </p:sp>
    </p:spTree>
    <p:extLst>
      <p:ext uri="{BB962C8B-B14F-4D97-AF65-F5344CB8AC3E}">
        <p14:creationId xmlns:p14="http://schemas.microsoft.com/office/powerpoint/2010/main" val="16516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1140" y="0"/>
            <a:ext cx="4367407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FFFF"/>
                </a:solidFill>
                <a:latin typeface="Century" panose="02040604050505020304" pitchFamily="18" charset="0"/>
                <a:cs typeface="Helvetica"/>
              </a:rPr>
              <a:t>Document Flow</a:t>
            </a:r>
            <a:endParaRPr lang="en-US" sz="2800" dirty="0">
              <a:solidFill>
                <a:srgbClr val="FFFFFF"/>
              </a:solidFill>
              <a:latin typeface="Century" panose="02040604050505020304" pitchFamily="18" charset="0"/>
              <a:cs typeface="Helvetica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372267" y="1441060"/>
            <a:ext cx="3905155" cy="16916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What should be sent to </a:t>
            </a:r>
          </a:p>
          <a:p>
            <a:pPr algn="ctr">
              <a:lnSpc>
                <a:spcPct val="115000"/>
              </a:lnSpc>
            </a:pPr>
            <a:r>
              <a:rPr lang="en-US" sz="2000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Grant Fund Accountant </a:t>
            </a:r>
            <a:br>
              <a:rPr lang="en-US" sz="2000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</a:br>
            <a:r>
              <a:rPr lang="en-US" sz="2000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(GAO - Matt)</a:t>
            </a:r>
            <a:br>
              <a:rPr lang="en-US" sz="2000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</a:br>
            <a:endParaRPr lang="en-US" sz="2000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Journal Entries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err="1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PCard</a:t>
            </a: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 Statements (via A/P)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ACH/Check Requests (via A/P)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u="sng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ALL</a:t>
            </a: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 Deposits to Restricted Funds</a:t>
            </a:r>
          </a:p>
          <a:p>
            <a:pPr marL="800100" lvl="1" indent="-342900">
              <a:buFont typeface="Symbol"/>
              <a:buChar char=""/>
            </a:pP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36 federal grant funds</a:t>
            </a:r>
          </a:p>
          <a:p>
            <a:pPr marL="800100" lvl="1" indent="-342900">
              <a:buFont typeface="Symbol"/>
              <a:buChar char=""/>
            </a:pP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35 federal grant funds</a:t>
            </a:r>
          </a:p>
          <a:p>
            <a:pPr marL="800100" lvl="1" indent="-342900">
              <a:buFont typeface="Symbol"/>
              <a:buChar char=""/>
            </a:pP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32 nonfederal grant funds</a:t>
            </a:r>
          </a:p>
          <a:p>
            <a:pPr marL="800100" lvl="1" indent="-342900">
              <a:buFont typeface="Symbol"/>
              <a:buChar char=""/>
            </a:pP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32 &amp; 33 Foundation Funds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Any questions about invoices, charges or financial information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 smtClean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</p:txBody>
      </p:sp>
      <p:sp>
        <p:nvSpPr>
          <p:cNvPr id="17" name="Text Box 19"/>
          <p:cNvSpPr txBox="1"/>
          <p:nvPr/>
        </p:nvSpPr>
        <p:spPr>
          <a:xfrm>
            <a:off x="4748463" y="1441060"/>
            <a:ext cx="4269319" cy="369699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dirty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What should be sent to </a:t>
            </a:r>
            <a:r>
              <a:rPr lang="en-US" sz="2000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/>
            </a:r>
            <a:br>
              <a:rPr lang="en-US" sz="2000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</a:br>
            <a:r>
              <a:rPr lang="en-US" sz="2000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Grant &amp; Contract Administrators </a:t>
            </a:r>
            <a:br>
              <a:rPr lang="en-US" sz="2000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</a:br>
            <a:r>
              <a:rPr lang="en-US" sz="2000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(OSP - Nicole or Sally)</a:t>
            </a:r>
            <a:br>
              <a:rPr lang="en-US" sz="2000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</a:br>
            <a:endParaRPr lang="en-US" sz="2000" b="1" dirty="0" smtClean="0">
              <a:solidFill>
                <a:srgbClr val="1A2E4F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All Budget Change requests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All In-Kind Documents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All Labor Redistributions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Requests for No Cost Extensions </a:t>
            </a:r>
            <a:r>
              <a:rPr lang="en-US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(</a:t>
            </a:r>
            <a:r>
              <a:rPr lang="en-US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NCEs)</a:t>
            </a:r>
          </a:p>
        </p:txBody>
      </p:sp>
    </p:spTree>
    <p:extLst>
      <p:ext uri="{BB962C8B-B14F-4D97-AF65-F5344CB8AC3E}">
        <p14:creationId xmlns:p14="http://schemas.microsoft.com/office/powerpoint/2010/main" val="18903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048"/>
            <a:ext cx="8229600" cy="5701352"/>
          </a:xfrm>
        </p:spPr>
        <p:txBody>
          <a:bodyPr/>
          <a:lstStyle/>
          <a:p>
            <a:r>
              <a:rPr lang="en-US" sz="2000" dirty="0">
                <a:latin typeface="Century" panose="02040604050505020304" pitchFamily="18" charset="0"/>
              </a:rPr>
              <a:t>Reasonableness </a:t>
            </a:r>
            <a:r>
              <a:rPr lang="en-US" sz="2000" dirty="0" smtClean="0">
                <a:latin typeface="Century" panose="02040604050505020304" pitchFamily="18" charset="0"/>
              </a:rPr>
              <a:t>(incl. Necessity)</a:t>
            </a:r>
          </a:p>
          <a:p>
            <a:pPr lvl="1"/>
            <a:r>
              <a:rPr lang="en-US" sz="1600" dirty="0" smtClean="0">
                <a:latin typeface="Century" panose="02040604050505020304" pitchFamily="18" charset="0"/>
              </a:rPr>
              <a:t>reflect </a:t>
            </a:r>
            <a:r>
              <a:rPr lang="en-US" sz="1600" dirty="0">
                <a:latin typeface="Century" panose="02040604050505020304" pitchFamily="18" charset="0"/>
              </a:rPr>
              <a:t>the action that a </a:t>
            </a:r>
            <a:r>
              <a:rPr lang="en-US" sz="1600" dirty="0" smtClean="0">
                <a:latin typeface="Century" panose="02040604050505020304" pitchFamily="18" charset="0"/>
              </a:rPr>
              <a:t>‘prudent person’ </a:t>
            </a:r>
            <a:r>
              <a:rPr lang="en-US" sz="1600" dirty="0">
                <a:latin typeface="Century" panose="02040604050505020304" pitchFamily="18" charset="0"/>
              </a:rPr>
              <a:t>would have taken under the circumstances prevailing when the decision to incur the cost was </a:t>
            </a:r>
            <a:r>
              <a:rPr lang="en-US" sz="1600" dirty="0" smtClean="0">
                <a:latin typeface="Century" panose="02040604050505020304" pitchFamily="18" charset="0"/>
              </a:rPr>
              <a:t>made;</a:t>
            </a:r>
          </a:p>
          <a:p>
            <a:pPr lvl="1"/>
            <a:r>
              <a:rPr lang="en-US" sz="1600" dirty="0" smtClean="0">
                <a:latin typeface="Century" panose="02040604050505020304" pitchFamily="18" charset="0"/>
              </a:rPr>
              <a:t>recipient </a:t>
            </a:r>
            <a:r>
              <a:rPr lang="en-US" sz="1600" dirty="0">
                <a:latin typeface="Century" panose="02040604050505020304" pitchFamily="18" charset="0"/>
              </a:rPr>
              <a:t>complied with its established organizational policies in incurring the cost or </a:t>
            </a:r>
            <a:r>
              <a:rPr lang="en-US" sz="1600" dirty="0" smtClean="0">
                <a:latin typeface="Century" panose="02040604050505020304" pitchFamily="18" charset="0"/>
              </a:rPr>
              <a:t>charge </a:t>
            </a:r>
            <a:endParaRPr lang="en-US" sz="1600" dirty="0">
              <a:latin typeface="Century" panose="02040604050505020304" pitchFamily="18" charset="0"/>
            </a:endParaRPr>
          </a:p>
          <a:p>
            <a:r>
              <a:rPr lang="en-US" sz="2000" dirty="0" err="1" smtClean="0">
                <a:latin typeface="Century" panose="02040604050505020304" pitchFamily="18" charset="0"/>
              </a:rPr>
              <a:t>Allocability</a:t>
            </a:r>
            <a:endParaRPr lang="en-US" sz="2000" dirty="0" smtClean="0">
              <a:latin typeface="Century" panose="02040604050505020304" pitchFamily="18" charset="0"/>
            </a:endParaRPr>
          </a:p>
          <a:p>
            <a:pPr lvl="1"/>
            <a:r>
              <a:rPr lang="en-US" sz="1600" dirty="0">
                <a:latin typeface="Century" panose="02040604050505020304" pitchFamily="18" charset="0"/>
              </a:rPr>
              <a:t>incurred solely in order to advance work under the </a:t>
            </a:r>
            <a:r>
              <a:rPr lang="en-US" sz="1600" dirty="0" smtClean="0">
                <a:latin typeface="Century" panose="02040604050505020304" pitchFamily="18" charset="0"/>
              </a:rPr>
              <a:t>grant;</a:t>
            </a:r>
          </a:p>
          <a:p>
            <a:pPr lvl="1"/>
            <a:r>
              <a:rPr lang="en-US" sz="1600" dirty="0" smtClean="0">
                <a:latin typeface="Century" panose="02040604050505020304" pitchFamily="18" charset="0"/>
              </a:rPr>
              <a:t>chargeable </a:t>
            </a:r>
            <a:r>
              <a:rPr lang="en-US" sz="1600" dirty="0">
                <a:latin typeface="Century" panose="02040604050505020304" pitchFamily="18" charset="0"/>
              </a:rPr>
              <a:t>or assignable to </a:t>
            </a:r>
            <a:r>
              <a:rPr lang="en-US" sz="1600" dirty="0" smtClean="0">
                <a:latin typeface="Century" panose="02040604050505020304" pitchFamily="18" charset="0"/>
              </a:rPr>
              <a:t>objective(s) </a:t>
            </a:r>
            <a:r>
              <a:rPr lang="en-US" sz="1600" dirty="0">
                <a:latin typeface="Century" panose="02040604050505020304" pitchFamily="18" charset="0"/>
              </a:rPr>
              <a:t>in accordance with the relative benefits received or other equitable </a:t>
            </a:r>
            <a:r>
              <a:rPr lang="en-US" sz="1600" dirty="0" smtClean="0">
                <a:latin typeface="Century" panose="02040604050505020304" pitchFamily="18" charset="0"/>
              </a:rPr>
              <a:t>relationship</a:t>
            </a:r>
          </a:p>
          <a:p>
            <a:r>
              <a:rPr lang="en-US" sz="2000" dirty="0" smtClean="0">
                <a:latin typeface="Century" panose="02040604050505020304" pitchFamily="18" charset="0"/>
              </a:rPr>
              <a:t>Consistency</a:t>
            </a:r>
          </a:p>
          <a:p>
            <a:pPr lvl="1"/>
            <a:r>
              <a:rPr lang="en-US" sz="1600" dirty="0">
                <a:latin typeface="Century" panose="02040604050505020304" pitchFamily="18" charset="0"/>
              </a:rPr>
              <a:t>r</a:t>
            </a:r>
            <a:r>
              <a:rPr lang="en-US" sz="1600" dirty="0" smtClean="0">
                <a:latin typeface="Century" panose="02040604050505020304" pitchFamily="18" charset="0"/>
              </a:rPr>
              <a:t>ecipients may be charged as either direct costs or F&amp;A costs, depending on their identifiable benefit to a particular project or program, but all costs must be treated consistently for all work of the organization under similar circumstances, regardless of the source of funding</a:t>
            </a:r>
          </a:p>
          <a:p>
            <a:r>
              <a:rPr lang="en-US" sz="2000" dirty="0" smtClean="0">
                <a:latin typeface="Century" panose="02040604050505020304" pitchFamily="18" charset="0"/>
              </a:rPr>
              <a:t>Conformance</a:t>
            </a:r>
          </a:p>
          <a:p>
            <a:pPr lvl="1"/>
            <a:r>
              <a:rPr lang="en-US" sz="1600" dirty="0" smtClean="0">
                <a:latin typeface="Century" panose="02040604050505020304" pitchFamily="18" charset="0"/>
              </a:rPr>
              <a:t>limitations </a:t>
            </a:r>
            <a:r>
              <a:rPr lang="en-US" sz="1600" dirty="0">
                <a:latin typeface="Century" panose="02040604050505020304" pitchFamily="18" charset="0"/>
              </a:rPr>
              <a:t>and exclusions as contained in the terms and conditions of award, including those in the cost principles-varies by the type of activity, the type of recipient, and other characteristics of individual </a:t>
            </a:r>
            <a:r>
              <a:rPr lang="en-US" sz="1600" dirty="0" smtClean="0">
                <a:latin typeface="Century" panose="02040604050505020304" pitchFamily="18" charset="0"/>
              </a:rPr>
              <a:t>awards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363" y="0"/>
            <a:ext cx="3224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" panose="02040604050505020304" pitchFamily="18" charset="0"/>
              </a:rPr>
              <a:t>Cost Principles</a:t>
            </a:r>
          </a:p>
        </p:txBody>
      </p:sp>
    </p:spTree>
    <p:extLst>
      <p:ext uri="{BB962C8B-B14F-4D97-AF65-F5344CB8AC3E}">
        <p14:creationId xmlns:p14="http://schemas.microsoft.com/office/powerpoint/2010/main" val="19436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116"/>
            <a:ext cx="8229600" cy="53580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…No ‘</a:t>
            </a:r>
            <a:r>
              <a:rPr lang="en-US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get out of jail free</a:t>
            </a:r>
            <a:r>
              <a:rPr lang="en-US" dirty="0" smtClean="0">
                <a:latin typeface="Century" panose="02040604050505020304" pitchFamily="18" charset="0"/>
              </a:rPr>
              <a:t>’ card</a:t>
            </a:r>
            <a:r>
              <a:rPr lang="en-US" i="1" dirty="0" smtClean="0">
                <a:latin typeface="Century" panose="02040604050505020304" pitchFamily="18" charset="0"/>
              </a:rPr>
              <a:t/>
            </a:r>
            <a:br>
              <a:rPr lang="en-US" i="1" dirty="0" smtClean="0">
                <a:latin typeface="Century" panose="02040604050505020304" pitchFamily="18" charset="0"/>
              </a:rPr>
            </a:br>
            <a:r>
              <a:rPr lang="en-US" i="1" dirty="0" smtClean="0">
                <a:latin typeface="Century" panose="02040604050505020304" pitchFamily="18" charset="0"/>
              </a:rPr>
              <a:t/>
            </a:r>
            <a:br>
              <a:rPr lang="en-US" i="1" dirty="0" smtClean="0">
                <a:latin typeface="Century" panose="02040604050505020304" pitchFamily="18" charset="0"/>
              </a:rPr>
            </a:br>
            <a:r>
              <a:rPr lang="en-US" sz="2800" i="1" dirty="0" smtClean="0">
                <a:latin typeface="Century" panose="02040604050505020304" pitchFamily="18" charset="0"/>
              </a:rPr>
              <a:t>“	</a:t>
            </a:r>
            <a:r>
              <a:rPr lang="en-US" sz="2400" i="1" dirty="0" smtClean="0">
                <a:latin typeface="Century" panose="02040604050505020304" pitchFamily="18" charset="0"/>
              </a:rPr>
              <a:t>These </a:t>
            </a:r>
            <a:r>
              <a:rPr lang="en-US" sz="2400" i="1" dirty="0">
                <a:latin typeface="Century" panose="02040604050505020304" pitchFamily="18" charset="0"/>
              </a:rPr>
              <a:t>four tests apply </a:t>
            </a:r>
            <a:r>
              <a:rPr lang="en-US" sz="2400" i="1" dirty="0">
                <a:solidFill>
                  <a:schemeClr val="accent2"/>
                </a:solidFill>
                <a:latin typeface="Century" panose="02040604050505020304" pitchFamily="18" charset="0"/>
              </a:rPr>
              <a:t>regardless </a:t>
            </a:r>
            <a:r>
              <a:rPr lang="en-US" sz="2400" i="1" dirty="0">
                <a:latin typeface="Century" panose="02040604050505020304" pitchFamily="18" charset="0"/>
              </a:rPr>
              <a:t>of whether the particular category of costs is one specified in the cost principles or one governed by other terms and conditions of an award. </a:t>
            </a:r>
            <a:r>
              <a:rPr lang="en-US" sz="2400" i="1" dirty="0" smtClean="0">
                <a:latin typeface="Century" panose="02040604050505020304" pitchFamily="18" charset="0"/>
              </a:rPr>
              <a:t/>
            </a:r>
            <a:br>
              <a:rPr lang="en-US" sz="2400" i="1" dirty="0" smtClean="0">
                <a:latin typeface="Century" panose="02040604050505020304" pitchFamily="18" charset="0"/>
              </a:rPr>
            </a:br>
            <a:r>
              <a:rPr lang="en-US" sz="2400" i="1" dirty="0" smtClean="0">
                <a:latin typeface="Century" panose="02040604050505020304" pitchFamily="18" charset="0"/>
              </a:rPr>
              <a:t>	These </a:t>
            </a:r>
            <a:r>
              <a:rPr lang="en-US" sz="2400" i="1" dirty="0">
                <a:latin typeface="Century" panose="02040604050505020304" pitchFamily="18" charset="0"/>
              </a:rPr>
              <a:t>tests also apply </a:t>
            </a:r>
            <a:r>
              <a:rPr lang="en-US" sz="2400" i="1" dirty="0">
                <a:solidFill>
                  <a:schemeClr val="accent2"/>
                </a:solidFill>
                <a:latin typeface="Century" panose="02040604050505020304" pitchFamily="18" charset="0"/>
              </a:rPr>
              <a:t>regardless </a:t>
            </a:r>
            <a:r>
              <a:rPr lang="en-US" sz="2400" i="1" dirty="0">
                <a:latin typeface="Century" panose="02040604050505020304" pitchFamily="18" charset="0"/>
              </a:rPr>
              <a:t>of treatment as a direct cost or an F&amp;A cost. </a:t>
            </a:r>
            <a:r>
              <a:rPr lang="en-US" sz="2400" i="1" dirty="0" smtClean="0">
                <a:latin typeface="Century" panose="02040604050505020304" pitchFamily="18" charset="0"/>
              </a:rPr>
              <a:t/>
            </a:r>
            <a:br>
              <a:rPr lang="en-US" sz="2400" i="1" dirty="0" smtClean="0">
                <a:latin typeface="Century" panose="02040604050505020304" pitchFamily="18" charset="0"/>
              </a:rPr>
            </a:br>
            <a:r>
              <a:rPr lang="en-US" sz="2400" i="1" dirty="0" smtClean="0">
                <a:latin typeface="Century" panose="02040604050505020304" pitchFamily="18" charset="0"/>
              </a:rPr>
              <a:t>	The </a:t>
            </a:r>
            <a:r>
              <a:rPr lang="en-US" sz="2400" i="1" dirty="0">
                <a:latin typeface="Century" panose="02040604050505020304" pitchFamily="18" charset="0"/>
              </a:rPr>
              <a:t>fact that a proposed cost is awarded as requested by an applicant </a:t>
            </a:r>
            <a:r>
              <a:rPr lang="en-US" sz="2400" i="1" dirty="0">
                <a:solidFill>
                  <a:schemeClr val="accent2"/>
                </a:solidFill>
                <a:latin typeface="Century" panose="02040604050505020304" pitchFamily="18" charset="0"/>
              </a:rPr>
              <a:t>does not </a:t>
            </a:r>
            <a:r>
              <a:rPr lang="en-US" sz="2400" i="1" dirty="0">
                <a:latin typeface="Century" panose="02040604050505020304" pitchFamily="18" charset="0"/>
              </a:rPr>
              <a:t>indicate a determination of </a:t>
            </a:r>
            <a:r>
              <a:rPr lang="en-US" sz="2400" i="1" dirty="0" err="1">
                <a:latin typeface="Century" panose="02040604050505020304" pitchFamily="18" charset="0"/>
              </a:rPr>
              <a:t>allowability</a:t>
            </a:r>
            <a:r>
              <a:rPr lang="en-US" sz="2400" i="1" dirty="0" smtClean="0">
                <a:latin typeface="Century" panose="02040604050505020304" pitchFamily="18" charset="0"/>
              </a:rPr>
              <a:t>.		”</a:t>
            </a:r>
            <a:br>
              <a:rPr lang="en-US" sz="2400" i="1" dirty="0" smtClean="0">
                <a:latin typeface="Century" panose="02040604050505020304" pitchFamily="18" charset="0"/>
              </a:rPr>
            </a:br>
            <a:endParaRPr lang="en-US" sz="2400" i="1" dirty="0" smtClean="0">
              <a:latin typeface="Century" panose="02040604050505020304" pitchFamily="18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Century" panose="02040604050505020304" pitchFamily="18" charset="0"/>
              </a:rPr>
              <a:t>--NIH Grants Policy Statement, 7.2 (rev. Nov2016)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363" y="0"/>
            <a:ext cx="3224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" panose="02040604050505020304" pitchFamily="18" charset="0"/>
              </a:rPr>
              <a:t>Cost Principles</a:t>
            </a:r>
          </a:p>
        </p:txBody>
      </p:sp>
    </p:spTree>
    <p:extLst>
      <p:ext uri="{BB962C8B-B14F-4D97-AF65-F5344CB8AC3E}">
        <p14:creationId xmlns:p14="http://schemas.microsoft.com/office/powerpoint/2010/main" val="28693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60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" panose="02040604050505020304" pitchFamily="18" charset="0"/>
              </a:rPr>
              <a:t>Commonly Confused Costs</a:t>
            </a: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33"/>
            <a:ext cx="3965944" cy="75491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Students on Grants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950"/>
            <a:ext cx="8229600" cy="4967216"/>
          </a:xfrm>
        </p:spPr>
        <p:txBody>
          <a:bodyPr/>
          <a:lstStyle/>
          <a:p>
            <a:r>
              <a:rPr lang="en-US" sz="2400" dirty="0" smtClean="0">
                <a:latin typeface="Century" panose="02040604050505020304" pitchFamily="18" charset="0"/>
              </a:rPr>
              <a:t>For ‘Scholarship’ support, students </a:t>
            </a:r>
            <a:r>
              <a:rPr lang="en-US" sz="2400" dirty="0">
                <a:latin typeface="Century" panose="02040604050505020304" pitchFamily="18" charset="0"/>
              </a:rPr>
              <a:t>NOT allowed to </a:t>
            </a:r>
            <a:r>
              <a:rPr lang="en-US" sz="2400" dirty="0" smtClean="0">
                <a:latin typeface="Century" panose="02040604050505020304" pitchFamily="18" charset="0"/>
              </a:rPr>
              <a:t>work for this funding</a:t>
            </a:r>
          </a:p>
          <a:p>
            <a:r>
              <a:rPr lang="en-US" sz="2400" dirty="0" smtClean="0">
                <a:latin typeface="Century" panose="02040604050505020304" pitchFamily="18" charset="0"/>
              </a:rPr>
              <a:t>PI informs GCA in OSP that students have been identified for support</a:t>
            </a:r>
          </a:p>
          <a:p>
            <a:r>
              <a:rPr lang="en-US" sz="2400" dirty="0" smtClean="0">
                <a:latin typeface="Century" panose="02040604050505020304" pitchFamily="18" charset="0"/>
              </a:rPr>
              <a:t>GCA requests applicable financial aid code from Financial Aid Office; prepares </a:t>
            </a:r>
            <a:r>
              <a:rPr lang="en-US" sz="2400" i="1" dirty="0" smtClean="0">
                <a:latin typeface="Century" panose="02040604050505020304" pitchFamily="18" charset="0"/>
              </a:rPr>
              <a:t>‘Paying Grant-Funded Student Scholarships’ </a:t>
            </a:r>
            <a:r>
              <a:rPr lang="en-US" sz="2400" dirty="0" smtClean="0">
                <a:latin typeface="Century" panose="02040604050505020304" pitchFamily="18" charset="0"/>
              </a:rPr>
              <a:t>form header; routes to PI</a:t>
            </a:r>
          </a:p>
          <a:p>
            <a:r>
              <a:rPr lang="en-US" sz="2400" dirty="0" smtClean="0">
                <a:latin typeface="Century" panose="02040604050505020304" pitchFamily="18" charset="0"/>
              </a:rPr>
              <a:t>PI completes student names and support details (tuition, stipend values, etc.); returns to GCA</a:t>
            </a:r>
          </a:p>
          <a:p>
            <a:r>
              <a:rPr lang="en-US" sz="2400" dirty="0" smtClean="0">
                <a:latin typeface="Century" panose="02040604050505020304" pitchFamily="18" charset="0"/>
              </a:rPr>
              <a:t>GCA signs off and forwards completed form to Financial Aid for undergrads or Graduate School for graduate students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43377" y="-17722"/>
            <a:ext cx="3965944" cy="7549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Scholarship Support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419"/>
            <a:ext cx="8229600" cy="5550195"/>
          </a:xfrm>
        </p:spPr>
        <p:txBody>
          <a:bodyPr/>
          <a:lstStyle/>
          <a:p>
            <a:r>
              <a:rPr lang="en-US" sz="2800" dirty="0" smtClean="0">
                <a:latin typeface="Century" panose="02040604050505020304" pitchFamily="18" charset="0"/>
              </a:rPr>
              <a:t>For Teaching Assistants, Graduate Assistants</a:t>
            </a:r>
          </a:p>
          <a:p>
            <a:r>
              <a:rPr lang="en-US" sz="2800" dirty="0" smtClean="0">
                <a:latin typeface="Century" panose="02040604050505020304" pitchFamily="18" charset="0"/>
              </a:rPr>
              <a:t>PI’s unit initiates a TA or GA contract; routes to OSP GCA via </a:t>
            </a:r>
            <a:r>
              <a:rPr lang="en-US" sz="2800" dirty="0" err="1" smtClean="0">
                <a:latin typeface="Century" panose="02040604050505020304" pitchFamily="18" charset="0"/>
              </a:rPr>
              <a:t>Xtender</a:t>
            </a:r>
            <a:endParaRPr lang="en-US" sz="2800" dirty="0" smtClean="0">
              <a:latin typeface="Century" panose="02040604050505020304" pitchFamily="18" charset="0"/>
            </a:endParaRPr>
          </a:p>
          <a:p>
            <a:r>
              <a:rPr lang="en-US" sz="2800" dirty="0" smtClean="0">
                <a:latin typeface="Century" panose="02040604050505020304" pitchFamily="18" charset="0"/>
              </a:rPr>
              <a:t>GCA reviews; provides financial aid code; signs and routes to Graduate School </a:t>
            </a:r>
          </a:p>
          <a:p>
            <a:r>
              <a:rPr lang="en-US" sz="2800" dirty="0" smtClean="0">
                <a:latin typeface="Century" panose="02040604050505020304" pitchFamily="18" charset="0"/>
              </a:rPr>
              <a:t>Working </a:t>
            </a:r>
            <a:r>
              <a:rPr lang="en-US" sz="2800" b="1" dirty="0" smtClean="0">
                <a:latin typeface="Century" panose="02040604050505020304" pitchFamily="18" charset="0"/>
              </a:rPr>
              <a:t>8-15</a:t>
            </a:r>
            <a:r>
              <a:rPr lang="en-US" sz="2800" dirty="0" smtClean="0">
                <a:latin typeface="Century" panose="02040604050505020304" pitchFamily="18" charset="0"/>
              </a:rPr>
              <a:t> hours: requires grant to cover </a:t>
            </a:r>
            <a:r>
              <a:rPr lang="en-US" sz="2800" u="sng" dirty="0" smtClean="0">
                <a:latin typeface="Century" panose="02040604050505020304" pitchFamily="18" charset="0"/>
              </a:rPr>
              <a:t>HALF</a:t>
            </a:r>
            <a:r>
              <a:rPr lang="en-US" sz="2800" dirty="0" smtClean="0">
                <a:latin typeface="Century" panose="02040604050505020304" pitchFamily="18" charset="0"/>
              </a:rPr>
              <a:t> of tuition and fees (on top of stipend)</a:t>
            </a:r>
          </a:p>
          <a:p>
            <a:r>
              <a:rPr lang="en-US" sz="2800" dirty="0" smtClean="0">
                <a:latin typeface="Century" panose="02040604050505020304" pitchFamily="18" charset="0"/>
              </a:rPr>
              <a:t>Working </a:t>
            </a:r>
            <a:r>
              <a:rPr lang="en-US" sz="2800" b="1" dirty="0" smtClean="0">
                <a:latin typeface="Century" panose="02040604050505020304" pitchFamily="18" charset="0"/>
              </a:rPr>
              <a:t>16-20 </a:t>
            </a:r>
            <a:r>
              <a:rPr lang="en-US" sz="2800" dirty="0" smtClean="0">
                <a:latin typeface="Century" panose="02040604050505020304" pitchFamily="18" charset="0"/>
              </a:rPr>
              <a:t>hours: requires grant to cover </a:t>
            </a:r>
            <a:r>
              <a:rPr lang="en-US" sz="2800" u="sng" dirty="0" smtClean="0">
                <a:latin typeface="Century" panose="02040604050505020304" pitchFamily="18" charset="0"/>
              </a:rPr>
              <a:t>FULL</a:t>
            </a:r>
            <a:r>
              <a:rPr lang="en-US" sz="2800" dirty="0" smtClean="0">
                <a:latin typeface="Century" panose="02040604050505020304" pitchFamily="18" charset="0"/>
              </a:rPr>
              <a:t> tuition and fees (on top of stipend)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995" y="1701"/>
            <a:ext cx="3593805" cy="586599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Working Students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7459" y="1701"/>
            <a:ext cx="3593805" cy="5865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Students on Grants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1" y="-13648"/>
            <a:ext cx="2722729" cy="54591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Who We Are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3458"/>
            <a:ext cx="4038600" cy="525270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latin typeface="Century" panose="02040604050505020304" pitchFamily="18" charset="0"/>
              </a:rPr>
              <a:t>Sponsored Programs</a:t>
            </a: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" panose="02040604050505020304" pitchFamily="18" charset="0"/>
              </a:rPr>
              <a:t>Nicole Morse</a:t>
            </a:r>
            <a:br>
              <a:rPr lang="en-US" dirty="0" smtClean="0">
                <a:latin typeface="Century" panose="02040604050505020304" pitchFamily="18" charset="0"/>
              </a:rPr>
            </a:br>
            <a:r>
              <a:rPr lang="en-US" sz="2000" dirty="0" smtClean="0">
                <a:latin typeface="Century" panose="02040604050505020304" pitchFamily="18" charset="0"/>
              </a:rPr>
              <a:t>Grants &amp; Contracts Administrator</a:t>
            </a:r>
          </a:p>
          <a:p>
            <a:pPr marL="0" indent="0" algn="ctr">
              <a:buNone/>
            </a:pPr>
            <a:r>
              <a:rPr lang="en-US" dirty="0" smtClean="0">
                <a:latin typeface="Century" panose="02040604050505020304" pitchFamily="18" charset="0"/>
              </a:rPr>
              <a:t/>
            </a:r>
            <a:br>
              <a:rPr lang="en-US" dirty="0" smtClean="0">
                <a:latin typeface="Century" panose="02040604050505020304" pitchFamily="18" charset="0"/>
              </a:rPr>
            </a:br>
            <a:r>
              <a:rPr lang="en-US" dirty="0" smtClean="0">
                <a:latin typeface="Century" panose="02040604050505020304" pitchFamily="18" charset="0"/>
              </a:rPr>
              <a:t>Sally Goble</a:t>
            </a:r>
            <a:br>
              <a:rPr lang="en-US" dirty="0" smtClean="0">
                <a:latin typeface="Century" panose="02040604050505020304" pitchFamily="18" charset="0"/>
              </a:rPr>
            </a:br>
            <a:r>
              <a:rPr lang="en-US" sz="2000" dirty="0">
                <a:latin typeface="Century" panose="02040604050505020304" pitchFamily="18" charset="0"/>
              </a:rPr>
              <a:t>Grants &amp; Contracts Administrator</a:t>
            </a:r>
          </a:p>
          <a:p>
            <a:pPr marL="0" indent="0" algn="ctr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" panose="02040604050505020304" pitchFamily="18" charset="0"/>
              </a:rPr>
              <a:t>Cira Mathis</a:t>
            </a:r>
          </a:p>
          <a:p>
            <a:pPr marL="0" indent="0" algn="ctr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Associate Director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3458"/>
            <a:ext cx="4038600" cy="525270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latin typeface="Century" panose="02040604050505020304" pitchFamily="18" charset="0"/>
              </a:rPr>
              <a:t>General Accounting</a:t>
            </a:r>
            <a:br>
              <a:rPr lang="en-US" b="1" u="sng" dirty="0" smtClean="0">
                <a:latin typeface="Century" panose="02040604050505020304" pitchFamily="18" charset="0"/>
              </a:rPr>
            </a:br>
            <a:endParaRPr lang="en-US" b="1" u="sng" dirty="0" smtClean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Matt </a:t>
            </a:r>
            <a:r>
              <a:rPr lang="en-US" dirty="0" smtClean="0">
                <a:latin typeface="Century" panose="02040604050505020304" pitchFamily="18" charset="0"/>
              </a:rPr>
              <a:t>Wills</a:t>
            </a:r>
          </a:p>
          <a:p>
            <a:pPr marL="0" indent="0" algn="ctr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Grant Fund Accountant</a:t>
            </a:r>
            <a:endParaRPr lang="en-US" sz="2000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" panose="02040604050505020304" pitchFamily="18" charset="0"/>
              </a:rPr>
              <a:t/>
            </a:r>
            <a:br>
              <a:rPr lang="en-US" dirty="0" smtClean="0">
                <a:latin typeface="Century" panose="02040604050505020304" pitchFamily="18" charset="0"/>
              </a:rPr>
            </a:br>
            <a:r>
              <a:rPr lang="en-US" dirty="0" smtClean="0">
                <a:latin typeface="Century" panose="02040604050505020304" pitchFamily="18" charset="0"/>
              </a:rPr>
              <a:t>Noelle Sanchez</a:t>
            </a:r>
            <a:br>
              <a:rPr lang="en-US" dirty="0" smtClean="0">
                <a:latin typeface="Century" panose="02040604050505020304" pitchFamily="18" charset="0"/>
              </a:rPr>
            </a:br>
            <a:r>
              <a:rPr lang="en-US" sz="2000" dirty="0" smtClean="0">
                <a:latin typeface="Century" panose="02040604050505020304" pitchFamily="18" charset="0"/>
              </a:rPr>
              <a:t>Assistant Controller</a:t>
            </a:r>
            <a:endParaRPr lang="en-US" sz="2000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3920"/>
            <a:ext cx="8229600" cy="524224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/>
            </a:r>
            <a:br>
              <a:rPr lang="en-US" sz="2000" dirty="0" smtClean="0">
                <a:latin typeface="Century" panose="02040604050505020304" pitchFamily="18" charset="0"/>
              </a:rPr>
            </a:br>
            <a:r>
              <a:rPr lang="en-US" sz="2000" dirty="0" smtClean="0">
                <a:latin typeface="Century" panose="02040604050505020304" pitchFamily="18" charset="0"/>
              </a:rPr>
              <a:t>Also known as:  “PSC” ; “Trainee </a:t>
            </a:r>
            <a:r>
              <a:rPr lang="en-US" sz="2000" dirty="0">
                <a:latin typeface="Century" panose="02040604050505020304" pitchFamily="18" charset="0"/>
              </a:rPr>
              <a:t>Costs</a:t>
            </a:r>
            <a:r>
              <a:rPr lang="en-US" sz="2000" dirty="0" smtClean="0">
                <a:latin typeface="Century" panose="02040604050505020304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2 </a:t>
            </a:r>
            <a:r>
              <a:rPr lang="en-US" sz="2000" dirty="0">
                <a:latin typeface="Century" panose="02040604050505020304" pitchFamily="18" charset="0"/>
              </a:rPr>
              <a:t>CFR </a:t>
            </a:r>
            <a:r>
              <a:rPr lang="en-US" sz="2000" dirty="0" smtClean="0">
                <a:latin typeface="Century" panose="02040604050505020304" pitchFamily="18" charset="0"/>
              </a:rPr>
              <a:t>200.75 ; 2 CFR 200.456</a:t>
            </a:r>
            <a:endParaRPr lang="en-US" sz="2400" b="1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71673"/>
              </p:ext>
            </p:extLst>
          </p:nvPr>
        </p:nvGraphicFramePr>
        <p:xfrm>
          <a:off x="259080" y="2074460"/>
          <a:ext cx="8625840" cy="4209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5840">
                  <a:extLst>
                    <a:ext uri="{9D8B030D-6E8A-4147-A177-3AD203B41FA5}">
                      <a16:colId xmlns:a16="http://schemas.microsoft.com/office/drawing/2014/main" xmlns="" val="1187271354"/>
                    </a:ext>
                  </a:extLst>
                </a:gridCol>
              </a:tblGrid>
              <a:tr h="4209381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Allowable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connection with conferences or training projects, if permitted by the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sponsor and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specifically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identified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in the awarded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budget</a:t>
                      </a:r>
                      <a:br>
                        <a:rPr lang="en-US" sz="2000" b="0" kern="1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</a:br>
                      <a:endParaRPr lang="en-US" sz="2000" b="0" kern="1200" dirty="0" smtClean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Costs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must be directly associated with and necessary to an individual’s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training</a:t>
                      </a:r>
                    </a:p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Must be accounted for separately (‘B fund’) from the rest of the awarded budget</a:t>
                      </a:r>
                      <a:br>
                        <a:rPr lang="en-US" sz="2000" b="0" kern="1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</a:br>
                      <a:endParaRPr lang="en-US" sz="2000" b="0" kern="1200" dirty="0" smtClean="0">
                        <a:solidFill>
                          <a:schemeClr val="tx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Re-budgeting these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costs must have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prior approval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from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sponsor</a:t>
                      </a:r>
                    </a:p>
                  </a:txBody>
                  <a:tcPr marL="56671" marR="5667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262808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8223" y="57817"/>
            <a:ext cx="3983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Participant Support Costs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712" y="0"/>
            <a:ext cx="4274288" cy="731838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entury" panose="02040604050505020304" pitchFamily="18" charset="0"/>
              </a:rPr>
              <a:t>Who is a participant</a:t>
            </a:r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sz="2800" dirty="0" smtClean="0">
                <a:latin typeface="Century" panose="02040604050505020304" pitchFamily="18" charset="0"/>
              </a:rPr>
              <a:t>Non-UNC employee </a:t>
            </a:r>
            <a:r>
              <a:rPr lang="en-US" sz="2800" dirty="0">
                <a:latin typeface="Century" panose="02040604050505020304" pitchFamily="18" charset="0"/>
              </a:rPr>
              <a:t>who is the recipient, not the provider, of a service or training associated with a workshop, conference, seminar, symposium or other short-term instructional or information sharing activity.  </a:t>
            </a:r>
            <a:r>
              <a:rPr lang="en-US" sz="2800" dirty="0" smtClean="0">
                <a:latin typeface="Century" panose="02040604050505020304" pitchFamily="18" charset="0"/>
              </a:rPr>
              <a:t/>
            </a:r>
            <a:br>
              <a:rPr lang="en-US" sz="2800" dirty="0" smtClean="0">
                <a:latin typeface="Century" panose="02040604050505020304" pitchFamily="18" charset="0"/>
              </a:rPr>
            </a:br>
            <a:endParaRPr lang="en-US" sz="2800" dirty="0">
              <a:latin typeface="Century" panose="02040604050505020304" pitchFamily="18" charset="0"/>
            </a:endParaRPr>
          </a:p>
          <a:p>
            <a:r>
              <a:rPr lang="en-US" sz="2800" dirty="0" smtClean="0">
                <a:latin typeface="Century" panose="02040604050505020304" pitchFamily="18" charset="0"/>
              </a:rPr>
              <a:t>Participants </a:t>
            </a:r>
            <a:r>
              <a:rPr lang="en-US" sz="2800" dirty="0">
                <a:latin typeface="Century" panose="02040604050505020304" pitchFamily="18" charset="0"/>
              </a:rPr>
              <a:t>do not perform work or services for the project or program unless it is for their own benefit.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8223" y="57817"/>
            <a:ext cx="3983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Participant Support Costs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92480" y="1152939"/>
            <a:ext cx="7772400" cy="569944"/>
          </a:xfrm>
        </p:spPr>
        <p:txBody>
          <a:bodyPr/>
          <a:lstStyle/>
          <a:p>
            <a:r>
              <a:rPr lang="en-US" sz="2800" dirty="0" smtClean="0">
                <a:latin typeface="Century" panose="02040604050505020304" pitchFamily="18" charset="0"/>
              </a:rPr>
              <a:t>PSC Classification </a:t>
            </a:r>
            <a:r>
              <a:rPr lang="en-US" sz="2800" dirty="0">
                <a:latin typeface="Century" panose="02040604050505020304" pitchFamily="18" charset="0"/>
              </a:rPr>
              <a:t>E</a:t>
            </a:r>
            <a:r>
              <a:rPr lang="en-US" sz="2800" dirty="0" smtClean="0">
                <a:latin typeface="Century" panose="02040604050505020304" pitchFamily="18" charset="0"/>
              </a:rPr>
              <a:t>xamples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15894746"/>
              </p:ext>
            </p:extLst>
          </p:nvPr>
        </p:nvGraphicFramePr>
        <p:xfrm>
          <a:off x="457200" y="2130427"/>
          <a:ext cx="8229600" cy="425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145097930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3876642766"/>
                    </a:ext>
                  </a:extLst>
                </a:gridCol>
              </a:tblGrid>
              <a:tr h="646493"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 smtClean="0">
                          <a:latin typeface="Century" panose="02040604050505020304" pitchFamily="18" charset="0"/>
                        </a:rPr>
                        <a:t>PSC</a:t>
                      </a:r>
                      <a:endParaRPr lang="en-US" sz="3200" i="0" dirty="0"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rgbClr val="ECC0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 smtClean="0">
                          <a:latin typeface="Century" panose="02040604050505020304" pitchFamily="18" charset="0"/>
                        </a:rPr>
                        <a:t>NOT PSC</a:t>
                      </a:r>
                      <a:endParaRPr lang="en-US" sz="3200" i="0" dirty="0"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rgbClr val="ECC0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051592"/>
                  </a:ext>
                </a:extLst>
              </a:tr>
              <a:tr h="3605466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Stipends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Subsistence allowances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Travel allowances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Registration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fees 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Materials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for trainees</a:t>
                      </a:r>
                      <a:endParaRPr lang="en-US" sz="2400" kern="1200" dirty="0" smtClean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400" kern="1200" dirty="0" smtClean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400" kern="1200" dirty="0" smtClean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Research subject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incentives</a:t>
                      </a:r>
                      <a:endParaRPr lang="en-US" sz="2400" kern="1200" dirty="0" smtClean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UNC employee</a:t>
                      </a:r>
                      <a:r>
                        <a:rPr lang="en-US" sz="2400" kern="1200" baseline="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expenses</a:t>
                      </a:r>
                      <a:endParaRPr lang="en-US" sz="2400" kern="1200" dirty="0" smtClean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Honoraria for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speakers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Payments to GRAs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Project personnel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 travel to project meetings/conf.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694528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38223" y="57817"/>
            <a:ext cx="3983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Participant Support Costs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3858" y="989914"/>
            <a:ext cx="2931928" cy="828254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latin typeface="Century" panose="02040604050505020304" pitchFamily="18" charset="0"/>
                <a:ea typeface="+mn-ea"/>
                <a:cs typeface="+mn-cs"/>
              </a:rPr>
              <a:t>UNC </a:t>
            </a:r>
            <a:r>
              <a:rPr lang="en-US" sz="1800" dirty="0">
                <a:latin typeface="Century" panose="02040604050505020304" pitchFamily="18" charset="0"/>
                <a:ea typeface="+mn-ea"/>
                <a:cs typeface="+mn-cs"/>
              </a:rPr>
              <a:t>account codes: </a:t>
            </a:r>
            <a:r>
              <a:rPr lang="en-US" sz="1800" dirty="0" smtClean="0">
                <a:latin typeface="Century" panose="02040604050505020304" pitchFamily="18" charset="0"/>
                <a:ea typeface="+mn-ea"/>
                <a:cs typeface="+mn-cs"/>
              </a:rPr>
              <a:t/>
            </a:r>
            <a:br>
              <a:rPr lang="en-US" sz="1800" dirty="0" smtClean="0">
                <a:latin typeface="Century" panose="02040604050505020304" pitchFamily="18" charset="0"/>
                <a:ea typeface="+mn-ea"/>
                <a:cs typeface="+mn-cs"/>
              </a:rPr>
            </a:br>
            <a:r>
              <a:rPr lang="en-US" sz="1800" dirty="0" smtClean="0">
                <a:latin typeface="Century" panose="02040604050505020304" pitchFamily="18" charset="0"/>
                <a:ea typeface="+mn-ea"/>
                <a:cs typeface="+mn-cs"/>
              </a:rPr>
              <a:t>72312 </a:t>
            </a:r>
            <a:r>
              <a:rPr lang="en-US" sz="1800" dirty="0">
                <a:latin typeface="Century" panose="02040604050505020304" pitchFamily="18" charset="0"/>
                <a:ea typeface="+mn-ea"/>
                <a:cs typeface="+mn-cs"/>
              </a:rPr>
              <a:t>/ </a:t>
            </a:r>
            <a:r>
              <a:rPr lang="en-US" sz="1800" dirty="0" smtClean="0">
                <a:latin typeface="Century" panose="02040604050505020304" pitchFamily="18" charset="0"/>
                <a:ea typeface="+mn-ea"/>
                <a:cs typeface="+mn-cs"/>
              </a:rPr>
              <a:t>72313</a:t>
            </a:r>
            <a:br>
              <a:rPr lang="en-US" sz="1800" dirty="0" smtClean="0">
                <a:latin typeface="Century" panose="02040604050505020304" pitchFamily="18" charset="0"/>
                <a:ea typeface="+mn-ea"/>
                <a:cs typeface="+mn-cs"/>
              </a:rPr>
            </a:br>
            <a:r>
              <a:rPr lang="en-US" sz="2800" dirty="0">
                <a:latin typeface="Century" panose="02040604050505020304" pitchFamily="18" charset="0"/>
                <a:ea typeface="+mn-ea"/>
                <a:cs typeface="+mn-cs"/>
              </a:rPr>
              <a:t/>
            </a:r>
            <a:br>
              <a:rPr lang="en-US" sz="2800" dirty="0">
                <a:latin typeface="Century" panose="02040604050505020304" pitchFamily="18" charset="0"/>
                <a:ea typeface="+mn-ea"/>
                <a:cs typeface="+mn-cs"/>
              </a:rPr>
            </a:br>
            <a:endParaRPr lang="en-US" sz="2800" dirty="0"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11842"/>
            <a:ext cx="8642445" cy="5018567"/>
          </a:xfrm>
        </p:spPr>
        <p:txBody>
          <a:bodyPr/>
          <a:lstStyle/>
          <a:p>
            <a:pPr marL="169863" indent="-169863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Compensation </a:t>
            </a: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for time and inconvenience of participation in research studies </a:t>
            </a:r>
            <a:endParaRPr lang="en-US" sz="20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entury" panose="02040604050505020304" pitchFamily="18" charset="0"/>
              </a:rPr>
              <a:t>Monetary </a:t>
            </a: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(cash, gift cards, vouchers, etc.) </a:t>
            </a:r>
            <a:r>
              <a:rPr lang="en-US" sz="1600" dirty="0" smtClean="0">
                <a:solidFill>
                  <a:schemeClr val="tx1"/>
                </a:solidFill>
                <a:latin typeface="Century" panose="02040604050505020304" pitchFamily="18" charset="0"/>
              </a:rPr>
              <a:t>– General Accounting Gift Card Purchase </a:t>
            </a: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Waiver Request </a:t>
            </a:r>
            <a:r>
              <a:rPr lang="en-US" sz="1050" dirty="0">
                <a:solidFill>
                  <a:schemeClr val="tx1"/>
                </a:solidFill>
                <a:latin typeface="Century" panose="02040604050505020304" pitchFamily="18" charset="0"/>
                <a:hlinkClick r:id="rId2"/>
              </a:rPr>
              <a:t>http://www.unco.edu/purchasing/accounts-payable</a:t>
            </a:r>
            <a:r>
              <a:rPr lang="en-US" sz="1050" dirty="0" smtClean="0">
                <a:solidFill>
                  <a:schemeClr val="tx1"/>
                </a:solidFill>
                <a:latin typeface="Century" panose="02040604050505020304" pitchFamily="18" charset="0"/>
                <a:hlinkClick r:id="rId2"/>
              </a:rPr>
              <a:t>/</a:t>
            </a:r>
            <a:r>
              <a:rPr lang="en-US" sz="1050" dirty="0" smtClean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entury" panose="02040604050505020304" pitchFamily="18" charset="0"/>
              </a:rPr>
              <a:t>Non-monetary </a:t>
            </a: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(gifts/promotional items, course credit, extra credit, etc</a:t>
            </a:r>
            <a:r>
              <a:rPr lang="en-US" sz="1600" dirty="0" smtClean="0">
                <a:solidFill>
                  <a:schemeClr val="tx1"/>
                </a:solidFill>
                <a:latin typeface="Century" panose="02040604050505020304" pitchFamily="18" charset="0"/>
              </a:rPr>
              <a:t>.)</a:t>
            </a:r>
            <a:br>
              <a:rPr lang="en-US" sz="1600" dirty="0" smtClean="0">
                <a:solidFill>
                  <a:schemeClr val="tx1"/>
                </a:solidFill>
                <a:latin typeface="Century" panose="02040604050505020304" pitchFamily="18" charset="0"/>
              </a:rPr>
            </a:br>
            <a:endParaRPr lang="en-US" sz="16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169863" indent="-169863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Must be expressly permitted </a:t>
            </a: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by the grant terms and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conditions </a:t>
            </a:r>
            <a:b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</a:br>
            <a:endParaRPr lang="en-US" sz="20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169863" indent="-169863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Compensation </a:t>
            </a: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must be approved in advance by the Institutional Review Board (“IRB”) </a:t>
            </a:r>
            <a:r>
              <a:rPr lang="en-US" sz="900" dirty="0">
                <a:solidFill>
                  <a:schemeClr val="tx1"/>
                </a:solidFill>
                <a:latin typeface="Century" panose="02040604050505020304" pitchFamily="18" charset="0"/>
                <a:hlinkClick r:id="rId3"/>
              </a:rPr>
              <a:t>http://www.unco.edu/research/research-integrity-and-compliance/institutional-review-board</a:t>
            </a:r>
            <a:r>
              <a:rPr lang="en-US" sz="900" dirty="0" smtClean="0">
                <a:solidFill>
                  <a:schemeClr val="tx1"/>
                </a:solidFill>
                <a:latin typeface="Century" panose="02040604050505020304" pitchFamily="18" charset="0"/>
                <a:hlinkClick r:id="rId3"/>
              </a:rPr>
              <a:t>/</a:t>
            </a:r>
            <a:r>
              <a:rPr lang="en-US" sz="900" dirty="0" smtClean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</a:br>
            <a:endParaRPr lang="en-US" sz="20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169863" indent="-169863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Value </a:t>
            </a: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of the compensation should be appropriate for the time and effort subjects devote to participation, and should not be high enough to cause coercion or undue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influence.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0377" y="43934"/>
            <a:ext cx="4115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entury" panose="02040604050505020304" pitchFamily="18" charset="0"/>
              </a:rPr>
              <a:t>Research Subjects Compensation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473" y="4741"/>
            <a:ext cx="4367407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srgbClr val="FFFFFF"/>
              </a:solidFill>
              <a:latin typeface="Century" panose="02040604050505020304" pitchFamily="18" charset="0"/>
              <a:cs typeface="Helvetica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392128" y="967562"/>
            <a:ext cx="8495743" cy="562462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What are Indirect Costs in a Grant?</a:t>
            </a:r>
            <a:br>
              <a:rPr lang="en-US" sz="2400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</a:br>
            <a:endParaRPr lang="en-US" sz="2400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6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Indirect costs represent the expenses of doing business that are not readily identified with a </a:t>
            </a: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particular </a:t>
            </a:r>
            <a:r>
              <a:rPr lang="en-US" sz="16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activity, but are necessary for </a:t>
            </a: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general operation of the organization.</a:t>
            </a:r>
          </a:p>
          <a:p>
            <a:pPr marL="342900" indent="-342900">
              <a:buFont typeface="Symbol"/>
              <a:buChar char=""/>
            </a:pPr>
            <a:endParaRPr lang="en-US" sz="1600" dirty="0" smtClean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Indirect </a:t>
            </a:r>
            <a:r>
              <a:rPr lang="en-US" sz="16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costs are those costs that </a:t>
            </a:r>
            <a:r>
              <a:rPr lang="en-US" sz="1600" b="1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are not </a:t>
            </a:r>
            <a:r>
              <a:rPr lang="en-US" sz="16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classified as </a:t>
            </a: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direct costs.  </a:t>
            </a:r>
          </a:p>
          <a:p>
            <a:pPr marL="800100" lvl="1" indent="-342900">
              <a:buFont typeface="Symbol"/>
              <a:buChar char=""/>
            </a:pPr>
            <a:r>
              <a:rPr lang="en-US" sz="1400" b="1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Direct </a:t>
            </a:r>
            <a:r>
              <a:rPr lang="en-US" sz="1400" b="1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costs </a:t>
            </a:r>
            <a:r>
              <a:rPr lang="en-US" sz="14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generally </a:t>
            </a:r>
            <a:r>
              <a:rPr lang="en-US" sz="14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include:</a:t>
            </a:r>
          </a:p>
          <a:p>
            <a:pPr marL="1257300" lvl="2" indent="-342900">
              <a:buFont typeface="Symbol"/>
              <a:buChar char=""/>
            </a:pPr>
            <a:r>
              <a:rPr lang="en-US" sz="14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Salaries &amp; wages</a:t>
            </a:r>
          </a:p>
          <a:p>
            <a:pPr marL="1257300" lvl="2" indent="-342900">
              <a:buFont typeface="Symbol"/>
              <a:buChar char=""/>
            </a:pPr>
            <a:r>
              <a:rPr lang="en-US" sz="14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Fringe benefits</a:t>
            </a:r>
          </a:p>
          <a:p>
            <a:pPr marL="1257300" lvl="2" indent="-342900">
              <a:buFont typeface="Symbol"/>
              <a:buChar char=""/>
            </a:pPr>
            <a:r>
              <a:rPr lang="en-US" sz="14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Consultant services</a:t>
            </a:r>
          </a:p>
          <a:p>
            <a:pPr marL="1257300" lvl="2" indent="-342900">
              <a:buFont typeface="Symbol"/>
              <a:buChar char=""/>
            </a:pPr>
            <a:r>
              <a:rPr lang="en-US" sz="14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Travel</a:t>
            </a:r>
          </a:p>
          <a:p>
            <a:pPr marL="1257300" lvl="2" indent="-342900">
              <a:buFont typeface="Symbol"/>
              <a:buChar char=""/>
            </a:pPr>
            <a:r>
              <a:rPr lang="en-US" sz="14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Materials</a:t>
            </a:r>
            <a:r>
              <a:rPr lang="en-US" sz="14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, supplies and </a:t>
            </a:r>
            <a:r>
              <a:rPr lang="en-US" sz="14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equipment</a:t>
            </a:r>
          </a:p>
          <a:p>
            <a:pPr lvl="1"/>
            <a:endParaRPr lang="en-US" sz="1600" dirty="0" smtClean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What is the Indirect Cost Rate?</a:t>
            </a:r>
          </a:p>
          <a:p>
            <a:pPr marL="800100" lvl="1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Federally negotiated rate – </a:t>
            </a:r>
            <a:r>
              <a:rPr lang="en-US" sz="1600" b="1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37.00% for FY 2017</a:t>
            </a:r>
          </a:p>
          <a:p>
            <a:pPr marL="800100" lvl="1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Varies by grant (often less than our negotiated rate)</a:t>
            </a:r>
          </a:p>
          <a:p>
            <a:pPr marL="800100" lvl="1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IDC expense calculated by Banner and posted to grant fund monthly, as a percentage of direct costs</a:t>
            </a:r>
          </a:p>
          <a:p>
            <a:pPr marL="800100" lvl="1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30% of IDC revenue distributed to College as “Research Incentive” </a:t>
            </a:r>
          </a:p>
          <a:p>
            <a:pPr marL="800100" lvl="1" indent="-342900">
              <a:buFont typeface="Symbol"/>
              <a:buChar char=""/>
            </a:pPr>
            <a:endParaRPr lang="en-US" sz="1600" dirty="0" smtClean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endParaRPr lang="en-US" sz="1600" dirty="0" smtClean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  <a:p>
            <a:endParaRPr lang="en-US" sz="1600" dirty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118" y="4741"/>
            <a:ext cx="3650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entury" panose="02040604050505020304" pitchFamily="18" charset="0"/>
                <a:cs typeface="Helvetica"/>
              </a:rPr>
              <a:t>Indirect Costs (F&amp;A)</a:t>
            </a:r>
          </a:p>
        </p:txBody>
      </p:sp>
    </p:spTree>
    <p:extLst>
      <p:ext uri="{BB962C8B-B14F-4D97-AF65-F5344CB8AC3E}">
        <p14:creationId xmlns:p14="http://schemas.microsoft.com/office/powerpoint/2010/main" val="32983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9999" y="-34925"/>
            <a:ext cx="4367407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  <a:cs typeface="Helvetica"/>
              </a:rPr>
              <a:t>Budget Monitoring</a:t>
            </a:r>
            <a:r>
              <a:rPr lang="en-US" sz="3200" b="1" dirty="0" smtClean="0">
                <a:solidFill>
                  <a:srgbClr val="192E50"/>
                </a:solidFill>
                <a:latin typeface="Helvetica"/>
                <a:cs typeface="Helvetica"/>
              </a:rPr>
              <a:t>	</a:t>
            </a:r>
            <a:endParaRPr lang="en-US" sz="3200" b="1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183426" y="1091822"/>
            <a:ext cx="4536742" cy="509061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1A2E4F"/>
                </a:solidFill>
                <a:effectLst/>
                <a:latin typeface="Century" panose="02040604050505020304" pitchFamily="18" charset="0"/>
                <a:ea typeface="ヒラギノ丸ゴ Pro W4"/>
                <a:cs typeface="Times New Roman"/>
              </a:rPr>
              <a:t>Insight Report – GTR002</a:t>
            </a:r>
            <a:endParaRPr lang="en-US" dirty="0">
              <a:solidFill>
                <a:srgbClr val="262626"/>
              </a:solidFill>
              <a:effectLst/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effectLst/>
                <a:latin typeface="Century" panose="02040604050505020304" pitchFamily="18" charset="0"/>
                <a:ea typeface="ヒラギノ丸ゴ Pro W4"/>
                <a:cs typeface="Times New Roman"/>
              </a:rPr>
              <a:t>This report can provide summary or detail level data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Looks at life of </a:t>
            </a: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grant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Rolls </a:t>
            </a: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expenses </a:t>
            </a:r>
            <a:r>
              <a:rPr lang="en-US" sz="16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into budget categories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Indirect Costs (IDCs) will affect your available budget, these are calculated monthly</a:t>
            </a:r>
            <a:endParaRPr lang="en-US" sz="1600" dirty="0">
              <a:solidFill>
                <a:srgbClr val="262626"/>
              </a:solidFill>
              <a:effectLst/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effectLst/>
                <a:latin typeface="Century" panose="02040604050505020304" pitchFamily="18" charset="0"/>
                <a:ea typeface="ヒラギノ丸ゴ Pro W4"/>
                <a:cs typeface="Times New Roman"/>
              </a:rPr>
              <a:t>Payroll is encumbered for the calendar year, even if you grant ends before December 31</a:t>
            </a:r>
            <a:endParaRPr lang="en-US" sz="1600" dirty="0">
              <a:solidFill>
                <a:srgbClr val="262626"/>
              </a:solidFill>
              <a:effectLst/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Although there can be some flexibility between categories, the total amount to spend is not flexible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Will include expenses with incorrect </a:t>
            </a: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Orgs</a:t>
            </a:r>
            <a:endParaRPr lang="en-US" sz="1600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6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Has the ability to pull all funds tied to a Grant number (multiple funds, match funds etc</a:t>
            </a: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.)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When in doubt ask, we are here to help</a:t>
            </a:r>
          </a:p>
          <a:p>
            <a:endParaRPr lang="en-US" sz="1600" dirty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 smtClean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 smtClean="0">
              <a:solidFill>
                <a:srgbClr val="262626"/>
              </a:solidFill>
              <a:effectLst/>
              <a:ea typeface="ヒラギノ丸ゴ Pro W4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600" dirty="0">
              <a:solidFill>
                <a:srgbClr val="262626"/>
              </a:solidFill>
              <a:effectLst/>
              <a:ea typeface="ヒラギノ丸ゴ Pro W4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6499" y="613833"/>
            <a:ext cx="4012033" cy="58123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237753"/>
              </p:ext>
            </p:extLst>
          </p:nvPr>
        </p:nvGraphicFramePr>
        <p:xfrm>
          <a:off x="4924081" y="447101"/>
          <a:ext cx="4141611" cy="617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Worksheet" r:id="rId5" imgW="14906564" imgH="11715907" progId="Excel.Sheet.12">
                  <p:embed/>
                </p:oleObj>
              </mc:Choice>
              <mc:Fallback>
                <p:oleObj name="Worksheet" r:id="rId5" imgW="14906564" imgH="11715907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4081" y="447101"/>
                        <a:ext cx="4141611" cy="6170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5049" y="0"/>
            <a:ext cx="4367407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FFFF"/>
                </a:solidFill>
                <a:latin typeface="Century" panose="02040604050505020304" pitchFamily="18" charset="0"/>
                <a:cs typeface="Helvetica"/>
              </a:rPr>
              <a:t>Useful UNC Reports</a:t>
            </a:r>
            <a:endParaRPr lang="en-US" sz="2800" dirty="0">
              <a:solidFill>
                <a:srgbClr val="FFFFFF"/>
              </a:solidFill>
              <a:latin typeface="Century" panose="02040604050505020304" pitchFamily="18" charset="0"/>
              <a:cs typeface="Helvetica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105050" y="1441060"/>
            <a:ext cx="3371798" cy="468977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Banner</a:t>
            </a:r>
            <a:endParaRPr lang="en-US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FGIBDST</a:t>
            </a:r>
          </a:p>
          <a:p>
            <a:pPr marL="627063" lvl="1" indent="-287338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Real time information</a:t>
            </a:r>
          </a:p>
          <a:p>
            <a:pPr marL="627063" lvl="1" indent="-287338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Looks only at a fiscal year</a:t>
            </a:r>
          </a:p>
          <a:p>
            <a:pPr marL="627063" lvl="1" indent="-287338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Budget does not line up with expense</a:t>
            </a:r>
          </a:p>
          <a:p>
            <a:pPr marL="627063" lvl="1" indent="-287338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Revenue is NOT cash</a:t>
            </a:r>
          </a:p>
          <a:p>
            <a:pPr marL="627063" lvl="1" indent="-287338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Payroll encumbered for entire calendar year</a:t>
            </a:r>
          </a:p>
          <a:p>
            <a:pPr marL="627063" lvl="1" indent="-287338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Expenses with wrong Org will not show in Banner</a:t>
            </a:r>
          </a:p>
          <a:p>
            <a:pPr lvl="1"/>
            <a:endParaRPr lang="en-US" sz="1600" dirty="0" smtClean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endParaRPr lang="en-US" sz="1600" dirty="0" smtClean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  <a:p>
            <a:endParaRPr lang="en-US" sz="1600" dirty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93" t="11184" r="7990" b="19999"/>
          <a:stretch/>
        </p:blipFill>
        <p:spPr>
          <a:xfrm>
            <a:off x="3553177" y="1172507"/>
            <a:ext cx="5382292" cy="4178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801894" y="1711104"/>
            <a:ext cx="1038407" cy="153909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74052" y="1702051"/>
            <a:ext cx="353085" cy="14218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0111" y="31898"/>
            <a:ext cx="4367407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FFFF"/>
                </a:solidFill>
                <a:latin typeface="Century" panose="02040604050505020304" pitchFamily="18" charset="0"/>
                <a:cs typeface="Helvetica"/>
              </a:rPr>
              <a:t>Useful UNC Reports</a:t>
            </a:r>
            <a:endParaRPr lang="en-US" sz="2800" dirty="0">
              <a:solidFill>
                <a:srgbClr val="FFFFFF"/>
              </a:solidFill>
              <a:latin typeface="Century" panose="02040604050505020304" pitchFamily="18" charset="0"/>
              <a:cs typeface="Helvetica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105050" y="1441060"/>
            <a:ext cx="2801112" cy="468977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Banner</a:t>
            </a:r>
            <a:endParaRPr lang="en-US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27432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FRIGITD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Real time information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Looks at life of grant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Can pull all funds tied to Grant number (multiple funds, match funds, etc.)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Expenses with wrong Org will not show in Banner</a:t>
            </a:r>
          </a:p>
          <a:p>
            <a:pPr marL="800100" lvl="1" indent="-342900">
              <a:buFont typeface="Symbol"/>
              <a:buChar char=""/>
            </a:pPr>
            <a:endParaRPr lang="en-US" sz="1600" dirty="0" smtClean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endParaRPr lang="en-US" sz="1600" dirty="0" smtClean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  <a:p>
            <a:endParaRPr lang="en-US" sz="1600" dirty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</p:txBody>
      </p:sp>
      <p:sp>
        <p:nvSpPr>
          <p:cNvPr id="17" name="Text Box 19"/>
          <p:cNvSpPr txBox="1"/>
          <p:nvPr/>
        </p:nvSpPr>
        <p:spPr>
          <a:xfrm>
            <a:off x="4854749" y="1441060"/>
            <a:ext cx="3905155" cy="360120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Symbol"/>
              <a:buChar char=""/>
            </a:pPr>
            <a:endParaRPr lang="en-US" sz="1600" dirty="0" smtClean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484" r="12471" b="24007"/>
          <a:stretch/>
        </p:blipFill>
        <p:spPr>
          <a:xfrm>
            <a:off x="2906162" y="1181560"/>
            <a:ext cx="6074876" cy="45792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9580" y="1539089"/>
            <a:ext cx="407406" cy="135802"/>
          </a:xfrm>
          <a:prstGeom prst="rect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7858" y="1726658"/>
            <a:ext cx="407406" cy="135802"/>
          </a:xfrm>
          <a:prstGeom prst="rect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4913"/>
            <a:ext cx="8229600" cy="5964864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2400" b="1" dirty="0">
                <a:latin typeface="Century" panose="02040604050505020304" pitchFamily="18" charset="0"/>
              </a:rPr>
              <a:t>Progress Reports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entury" panose="02040604050505020304" pitchFamily="18" charset="0"/>
              </a:rPr>
              <a:t>Allows </a:t>
            </a:r>
            <a:r>
              <a:rPr lang="en-US" sz="2000" dirty="0">
                <a:latin typeface="Century" panose="02040604050505020304" pitchFamily="18" charset="0"/>
              </a:rPr>
              <a:t>sponsor to monitor the work </a:t>
            </a:r>
            <a:r>
              <a:rPr lang="en-US" sz="2000" dirty="0" smtClean="0">
                <a:latin typeface="Century" panose="02040604050505020304" pitchFamily="18" charset="0"/>
              </a:rPr>
              <a:t>accomplished compared to proposal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entury" panose="02040604050505020304" pitchFamily="18" charset="0"/>
              </a:rPr>
              <a:t>Communication of any problems, delays, changes </a:t>
            </a:r>
            <a:r>
              <a:rPr lang="en-US" sz="2000" dirty="0">
                <a:latin typeface="Century" panose="02040604050505020304" pitchFamily="18" charset="0"/>
              </a:rPr>
              <a:t>that have may have been </a:t>
            </a:r>
            <a:r>
              <a:rPr lang="en-US" sz="2000" dirty="0" smtClean="0">
                <a:latin typeface="Century" panose="02040604050505020304" pitchFamily="18" charset="0"/>
              </a:rPr>
              <a:t>encountered or that are expected</a:t>
            </a:r>
          </a:p>
          <a:p>
            <a:pPr>
              <a:spcBef>
                <a:spcPts val="0"/>
              </a:spcBef>
            </a:pPr>
            <a:r>
              <a:rPr lang="en-US" sz="2000" i="1" dirty="0" smtClean="0">
                <a:latin typeface="Century" panose="02040604050505020304" pitchFamily="18" charset="0"/>
              </a:rPr>
              <a:t>‘Word is bond’? </a:t>
            </a:r>
            <a:r>
              <a:rPr lang="en-US" sz="2000" dirty="0" smtClean="0">
                <a:latin typeface="Century" panose="02040604050505020304" pitchFamily="18" charset="0"/>
              </a:rPr>
              <a:t>No. Put everything in writing, document, document, document (‘I called my program officer and…’)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>
                <a:latin typeface="Century" panose="02040604050505020304" pitchFamily="18" charset="0"/>
              </a:rPr>
              <a:t>Financial Reports</a:t>
            </a:r>
          </a:p>
          <a:p>
            <a:pPr marL="287338" indent="-2873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" panose="02040604050505020304" pitchFamily="18" charset="0"/>
              </a:rPr>
              <a:t>Allows sponsor </a:t>
            </a:r>
            <a:r>
              <a:rPr lang="en-US" sz="2000" dirty="0">
                <a:latin typeface="Century" panose="02040604050505020304" pitchFamily="18" charset="0"/>
              </a:rPr>
              <a:t>to monitor your grant </a:t>
            </a:r>
            <a:r>
              <a:rPr lang="en-US" sz="2000" dirty="0" smtClean="0">
                <a:latin typeface="Century" panose="02040604050505020304" pitchFamily="18" charset="0"/>
              </a:rPr>
              <a:t>spending and cost share commitments</a:t>
            </a:r>
          </a:p>
          <a:p>
            <a:pPr marL="287338" indent="-2873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" panose="02040604050505020304" pitchFamily="18" charset="0"/>
              </a:rPr>
              <a:t>May include UNC’s request for future budget periods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" panose="02040604050505020304" pitchFamily="18" charset="0"/>
              </a:rPr>
              <a:t>Intellectual Property </a:t>
            </a:r>
            <a:r>
              <a:rPr lang="en-US" sz="2400" b="1" dirty="0">
                <a:latin typeface="Century" panose="02040604050505020304" pitchFamily="18" charset="0"/>
              </a:rPr>
              <a:t>Reports </a:t>
            </a:r>
            <a:r>
              <a:rPr lang="en-US" sz="2400" b="1" dirty="0" smtClean="0">
                <a:latin typeface="Century" panose="02040604050505020304" pitchFamily="18" charset="0"/>
              </a:rPr>
              <a:t>(‘innovation disclosures’)</a:t>
            </a:r>
            <a:endParaRPr lang="en-US" sz="2000" b="1" dirty="0">
              <a:latin typeface="Century" panose="02040604050505020304" pitchFamily="18" charset="0"/>
            </a:endParaRPr>
          </a:p>
          <a:p>
            <a:pPr marL="287338" indent="-287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entury" panose="02040604050505020304" pitchFamily="18" charset="0"/>
              </a:rPr>
              <a:t>Bayh-Dole Act: </a:t>
            </a:r>
            <a:r>
              <a:rPr lang="en-US" sz="2000" dirty="0" smtClean="0">
                <a:latin typeface="Century" panose="02040604050505020304" pitchFamily="18" charset="0"/>
              </a:rPr>
              <a:t>universities may </a:t>
            </a:r>
            <a:r>
              <a:rPr lang="en-US" sz="2000" dirty="0">
                <a:latin typeface="Century" panose="02040604050505020304" pitchFamily="18" charset="0"/>
              </a:rPr>
              <a:t>elect to retain title to innovations developed under federally-funded research </a:t>
            </a:r>
            <a:r>
              <a:rPr lang="en-US" sz="2000" dirty="0" smtClean="0">
                <a:latin typeface="Century" panose="02040604050505020304" pitchFamily="18" charset="0"/>
              </a:rPr>
              <a:t>programs</a:t>
            </a:r>
          </a:p>
          <a:p>
            <a:pPr marL="287338" indent="-287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" panose="02040604050505020304" pitchFamily="18" charset="0"/>
              </a:rPr>
              <a:t>Government </a:t>
            </a:r>
            <a:r>
              <a:rPr lang="en-US" sz="2000" dirty="0">
                <a:latin typeface="Century" panose="02040604050505020304" pitchFamily="18" charset="0"/>
              </a:rPr>
              <a:t>retains a non-exclusive license to practice the patent throughout the </a:t>
            </a:r>
            <a:r>
              <a:rPr lang="en-US" sz="2000" dirty="0" smtClean="0">
                <a:latin typeface="Century" panose="02040604050505020304" pitchFamily="18" charset="0"/>
              </a:rPr>
              <a:t>world (+ ‘march-in rights’)</a:t>
            </a:r>
            <a:endParaRPr lang="en-US" sz="2000" dirty="0">
              <a:latin typeface="Century" panose="02040604050505020304" pitchFamily="18" charset="0"/>
            </a:endParaRPr>
          </a:p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Century" panose="020406040505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-148856" y="-12444"/>
            <a:ext cx="3912781" cy="5865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  <a:cs typeface="Helvetica"/>
              </a:rPr>
              <a:t>Grant Reporting</a:t>
            </a:r>
          </a:p>
          <a:p>
            <a:pPr algn="l"/>
            <a:endParaRPr lang="en-US" sz="2800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32744" y="19455"/>
            <a:ext cx="3912781" cy="5865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  <a:cs typeface="Helvetica"/>
              </a:rPr>
              <a:t>Why?</a:t>
            </a:r>
          </a:p>
          <a:p>
            <a:pPr algn="l"/>
            <a:endParaRPr lang="en-US" sz="2800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74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3460" y="845265"/>
            <a:ext cx="4950620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92E50"/>
              </a:solidFill>
              <a:effectLst/>
              <a:uLnTx/>
              <a:uFillTx/>
              <a:latin typeface="Calibri"/>
              <a:ea typeface="+mj-ea"/>
              <a:cs typeface="Helvetica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253095" y="1537315"/>
            <a:ext cx="4343980" cy="17678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ヒラギノ丸ゴ Pro W4"/>
                <a:cs typeface="Times New Roman"/>
              </a:rPr>
              <a:t> </a:t>
            </a:r>
          </a:p>
        </p:txBody>
      </p:sp>
      <p:sp>
        <p:nvSpPr>
          <p:cNvPr id="15" name="Text Box 19"/>
          <p:cNvSpPr txBox="1"/>
          <p:nvPr/>
        </p:nvSpPr>
        <p:spPr>
          <a:xfrm>
            <a:off x="253095" y="3720587"/>
            <a:ext cx="4068384" cy="28054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Combined Reports</a:t>
            </a:r>
            <a:endParaRPr lang="en-US" dirty="0" smtClean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169863" indent="-16986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PI prepares information for the progress portion of the report and provides it to OSP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The </a:t>
            </a:r>
            <a:r>
              <a:rPr lang="en-US" sz="16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GAO provides OSP with the required financial information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Usually </a:t>
            </a:r>
            <a:r>
              <a:rPr lang="en-US" sz="16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submitted by OSP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Collaborative effort – start early!</a:t>
            </a:r>
            <a:endParaRPr lang="en-US" sz="1600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62716" y="47473"/>
            <a:ext cx="4645917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Century" panose="02040604050505020304" pitchFamily="18" charset="0"/>
                <a:cs typeface="Helvetica"/>
              </a:rPr>
              <a:t>Progress &amp; Financial Reports</a:t>
            </a:r>
          </a:p>
          <a:p>
            <a:pPr algn="l"/>
            <a:endParaRPr lang="en-US" sz="2800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  <p:sp>
        <p:nvSpPr>
          <p:cNvPr id="7" name="Text Box 19"/>
          <p:cNvSpPr txBox="1"/>
          <p:nvPr/>
        </p:nvSpPr>
        <p:spPr>
          <a:xfrm>
            <a:off x="4693456" y="1392998"/>
            <a:ext cx="4536742" cy="441959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 </a:t>
            </a:r>
            <a:r>
              <a:rPr lang="en-US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Financial Reports</a:t>
            </a:r>
            <a:br>
              <a:rPr lang="en-US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</a:br>
            <a:endParaRPr lang="en-US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General Accounting will file invoices, Federal Financial Reports (FFRs), and other Financial Reports including quarterly, semi-annual, annual, and final</a:t>
            </a:r>
          </a:p>
          <a:p>
            <a:pPr marL="800100" lvl="1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Can be collaborative process with PI &amp; OSP</a:t>
            </a:r>
          </a:p>
          <a:p>
            <a:pPr marL="800100" lvl="1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Normally submitted by GAO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In some specialty cases we will ask the PI to review the transactions and category totals prior to sending the report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During the reporting process we reconcile cash, expense, match and in-kind to budget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Financial reports will be certified by General Accounting, typically by the University Controller</a:t>
            </a:r>
          </a:p>
          <a:p>
            <a:r>
              <a:rPr lang="en-US" sz="16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/>
            </a:r>
            <a:br>
              <a:rPr lang="en-US" sz="1600" dirty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</a:br>
            <a:endParaRPr lang="en-US" sz="1600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</p:txBody>
      </p:sp>
      <p:sp>
        <p:nvSpPr>
          <p:cNvPr id="11" name="Text Box 19"/>
          <p:cNvSpPr txBox="1"/>
          <p:nvPr/>
        </p:nvSpPr>
        <p:spPr>
          <a:xfrm>
            <a:off x="156714" y="547196"/>
            <a:ext cx="4261146" cy="296567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262626"/>
                </a:solidFill>
                <a:latin typeface="Garamond" panose="02020404030301010803" pitchFamily="18" charset="0"/>
                <a:ea typeface="ヒラギノ丸ゴ Pro W4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Progress Reports</a:t>
            </a:r>
            <a:br>
              <a:rPr lang="en-US" b="1" dirty="0" smtClean="0">
                <a:solidFill>
                  <a:srgbClr val="1A2E4F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</a:br>
            <a:endParaRPr lang="en-US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PI will work with OSP on the budget narrative and schedules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Financial (expense) data provided by Grant Accounting, as applicable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PI writes narrative for work completed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PI or OSP submits, depending on award</a:t>
            </a:r>
          </a:p>
          <a:p>
            <a:pPr marL="342900" indent="-342900">
              <a:buFont typeface="Symbol"/>
              <a:buChar char=""/>
            </a:pPr>
            <a:r>
              <a:rPr lang="en-US" sz="1600" dirty="0" smtClean="0">
                <a:solidFill>
                  <a:srgbClr val="262626"/>
                </a:solidFill>
                <a:latin typeface="Century" panose="02040604050505020304" pitchFamily="18" charset="0"/>
                <a:ea typeface="ヒラギノ丸ゴ Pro W4"/>
                <a:cs typeface="Times New Roman"/>
              </a:rPr>
              <a:t>Can be certified by the PI and/or OSP</a:t>
            </a:r>
            <a:endParaRPr lang="en-US" sz="1600" dirty="0">
              <a:solidFill>
                <a:srgbClr val="262626"/>
              </a:solidFill>
              <a:latin typeface="Century" panose="02040604050505020304" pitchFamily="18" charset="0"/>
              <a:ea typeface="ヒラギノ丸ゴ Pro W4"/>
              <a:cs typeface="Times New Roman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42474" y="47473"/>
            <a:ext cx="4645917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Century" panose="02040604050505020304" pitchFamily="18" charset="0"/>
                <a:cs typeface="Helvetica"/>
              </a:rPr>
              <a:t>Who is responsible?</a:t>
            </a:r>
          </a:p>
          <a:p>
            <a:pPr algn="l"/>
            <a:endParaRPr lang="en-US" sz="2800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11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08" y="1342558"/>
            <a:ext cx="5686425" cy="2838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422" y="12036"/>
            <a:ext cx="3755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" panose="02040604050505020304" pitchFamily="18" charset="0"/>
              </a:rPr>
              <a:t>Topics Covered Today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121" y="4221126"/>
            <a:ext cx="8229600" cy="2296631"/>
          </a:xfrm>
        </p:spPr>
        <p:txBody>
          <a:bodyPr/>
          <a:lstStyle/>
          <a:p>
            <a:r>
              <a:rPr lang="en-US" dirty="0" smtClean="0">
                <a:latin typeface="Century" panose="02040604050505020304" pitchFamily="18" charset="0"/>
              </a:rPr>
              <a:t>-Set up</a:t>
            </a:r>
            <a:br>
              <a:rPr lang="en-US" dirty="0" smtClean="0">
                <a:latin typeface="Century" panose="02040604050505020304" pitchFamily="18" charset="0"/>
              </a:rPr>
            </a:br>
            <a:r>
              <a:rPr lang="en-US" dirty="0" smtClean="0">
                <a:latin typeface="Century" panose="02040604050505020304" pitchFamily="18" charset="0"/>
              </a:rPr>
              <a:t>-Manage</a:t>
            </a:r>
            <a:br>
              <a:rPr lang="en-US" dirty="0" smtClean="0">
                <a:latin typeface="Century" panose="02040604050505020304" pitchFamily="18" charset="0"/>
              </a:rPr>
            </a:br>
            <a:r>
              <a:rPr lang="en-US" dirty="0" smtClean="0">
                <a:latin typeface="Century" panose="02040604050505020304" pitchFamily="18" charset="0"/>
              </a:rPr>
              <a:t>-Close out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 rot="18208105">
            <a:off x="4755770" y="1439704"/>
            <a:ext cx="776177" cy="318977"/>
          </a:xfrm>
          <a:prstGeom prst="leftArrow">
            <a:avLst>
              <a:gd name="adj1" fmla="val 50000"/>
              <a:gd name="adj2" fmla="val 533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8710778">
            <a:off x="5984611" y="2067828"/>
            <a:ext cx="776177" cy="318977"/>
          </a:xfrm>
          <a:prstGeom prst="leftArrow">
            <a:avLst>
              <a:gd name="adj1" fmla="val 50000"/>
              <a:gd name="adj2" fmla="val 533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9547394">
            <a:off x="6656635" y="2997699"/>
            <a:ext cx="776177" cy="318977"/>
          </a:xfrm>
          <a:prstGeom prst="leftArrow">
            <a:avLst>
              <a:gd name="adj1" fmla="val 50000"/>
              <a:gd name="adj2" fmla="val 533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1165814"/>
            <a:ext cx="8240232" cy="536257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entury" panose="02040604050505020304" pitchFamily="18" charset="0"/>
              </a:rPr>
              <a:t>Refer to CFR §200.331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entury" panose="02040604050505020304" pitchFamily="18" charset="0"/>
              </a:rPr>
              <a:t>Not a ‘</a:t>
            </a:r>
            <a:r>
              <a:rPr lang="en-US" sz="2800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set </a:t>
            </a:r>
            <a:r>
              <a:rPr lang="en-US" sz="2800" i="1" dirty="0">
                <a:solidFill>
                  <a:schemeClr val="tx1"/>
                </a:solidFill>
                <a:latin typeface="Century" panose="02040604050505020304" pitchFamily="18" charset="0"/>
              </a:rPr>
              <a:t>it and forget it</a:t>
            </a:r>
            <a:r>
              <a:rPr lang="en-US" sz="2800" dirty="0" smtClean="0">
                <a:solidFill>
                  <a:schemeClr val="tx1"/>
                </a:solidFill>
                <a:latin typeface="Century" panose="02040604050505020304" pitchFamily="18" charset="0"/>
              </a:rPr>
              <a:t>’ arrangement</a:t>
            </a:r>
            <a:endParaRPr lang="en-US" sz="28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entury" panose="02040604050505020304" pitchFamily="18" charset="0"/>
              </a:rPr>
              <a:t>Monitoring framework initiated at Pre-Award stage, based on risk assessment; revisited and confirmed at Post-Award stage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Reporting frequency (progress; financial)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Backup documentation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Single audit receipt and review annually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Communication channels (PI to PI; OSP to OSP)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entury" panose="02040604050505020304" pitchFamily="18" charset="0"/>
              </a:rPr>
              <a:t>OSP working on tools to aid in monitoring efforts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5694" y="22814"/>
            <a:ext cx="445504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Subrecipient Monitoring</a:t>
            </a:r>
            <a:endParaRPr lang="en-US" sz="24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0" y="44079"/>
            <a:ext cx="3980681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Procurement Changes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" panose="02040604050505020304" pitchFamily="18" charset="0"/>
              </a:rPr>
              <a:t>Effective July 1, 2017</a:t>
            </a:r>
          </a:p>
          <a:p>
            <a:r>
              <a:rPr lang="en-US" dirty="0" smtClean="0">
                <a:latin typeface="Century" panose="02040604050505020304" pitchFamily="18" charset="0"/>
              </a:rPr>
              <a:t>Note </a:t>
            </a:r>
            <a:r>
              <a:rPr lang="en-US" dirty="0">
                <a:latin typeface="Century" panose="02040604050505020304" pitchFamily="18" charset="0"/>
              </a:rPr>
              <a:t>‘Procurement Claw’ </a:t>
            </a:r>
            <a:r>
              <a:rPr lang="en-US" dirty="0" smtClean="0">
                <a:latin typeface="Century" panose="02040604050505020304" pitchFamily="18" charset="0"/>
              </a:rPr>
              <a:t>handout</a:t>
            </a:r>
            <a:endParaRPr lang="en-US" dirty="0">
              <a:latin typeface="Century" panose="02040604050505020304" pitchFamily="18" charset="0"/>
            </a:endParaRPr>
          </a:p>
          <a:p>
            <a:r>
              <a:rPr lang="en-US" dirty="0" smtClean="0">
                <a:latin typeface="Century" panose="02040604050505020304" pitchFamily="18" charset="0"/>
              </a:rPr>
              <a:t>Detailed training with the Procurement team, scheduled for </a:t>
            </a:r>
            <a:r>
              <a:rPr lang="en-US" b="1" dirty="0" smtClean="0">
                <a:latin typeface="Century" panose="02040604050505020304" pitchFamily="18" charset="0"/>
              </a:rPr>
              <a:t>April 24</a:t>
            </a:r>
            <a:r>
              <a:rPr lang="en-US" b="1" baseline="30000" dirty="0" smtClean="0">
                <a:latin typeface="Century" panose="02040604050505020304" pitchFamily="18" charset="0"/>
              </a:rPr>
              <a:t>th</a:t>
            </a:r>
            <a:r>
              <a:rPr lang="en-US" b="1" dirty="0" smtClean="0">
                <a:latin typeface="Century" panose="02040604050505020304" pitchFamily="18" charset="0"/>
              </a:rPr>
              <a:t> </a:t>
            </a:r>
            <a:r>
              <a:rPr lang="en-US" dirty="0" smtClean="0">
                <a:latin typeface="Century" panose="02040604050505020304" pitchFamily="18" charset="0"/>
              </a:rPr>
              <a:t>at the UC</a:t>
            </a:r>
          </a:p>
        </p:txBody>
      </p:sp>
    </p:spTree>
    <p:extLst>
      <p:ext uri="{BB962C8B-B14F-4D97-AF65-F5344CB8AC3E}">
        <p14:creationId xmlns:p14="http://schemas.microsoft.com/office/powerpoint/2010/main" val="1201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392" y="20848"/>
            <a:ext cx="3773606" cy="62779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Prior Approvals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1479"/>
            <a:ext cx="8229600" cy="5465135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sz="2000" dirty="0" smtClean="0">
                <a:latin typeface="Century" panose="02040604050505020304" pitchFamily="18" charset="0"/>
              </a:rPr>
              <a:t>Purpose: to </a:t>
            </a:r>
            <a:r>
              <a:rPr lang="en-US" sz="2000" dirty="0">
                <a:latin typeface="Century" panose="02040604050505020304" pitchFamily="18" charset="0"/>
              </a:rPr>
              <a:t>assure adequate completion of the original scope of work </a:t>
            </a:r>
            <a:r>
              <a:rPr lang="en-US" sz="2000" dirty="0" smtClean="0">
                <a:latin typeface="Century" panose="02040604050505020304" pitchFamily="18" charset="0"/>
              </a:rPr>
              <a:t>with funds </a:t>
            </a:r>
            <a:r>
              <a:rPr lang="en-US" sz="2000" dirty="0">
                <a:latin typeface="Century" panose="02040604050505020304" pitchFamily="18" charset="0"/>
              </a:rPr>
              <a:t>already made </a:t>
            </a:r>
            <a:r>
              <a:rPr lang="en-US" sz="2000" dirty="0" smtClean="0">
                <a:latin typeface="Century" panose="02040604050505020304" pitchFamily="18" charset="0"/>
              </a:rPr>
              <a:t>available (</a:t>
            </a:r>
            <a:r>
              <a:rPr lang="en-US" sz="2000" b="1" dirty="0" smtClean="0">
                <a:latin typeface="Century" panose="02040604050505020304" pitchFamily="18" charset="0"/>
              </a:rPr>
              <a:t>not just to ‘spend down’ the grant funds</a:t>
            </a:r>
            <a:r>
              <a:rPr lang="en-US" sz="2000" dirty="0" smtClean="0">
                <a:latin typeface="Century" panose="02040604050505020304" pitchFamily="18" charset="0"/>
              </a:rPr>
              <a:t>)</a:t>
            </a: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" panose="02040604050505020304" pitchFamily="18" charset="0"/>
              </a:rPr>
              <a:t>Requires supporting reasons for the extension </a:t>
            </a: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" panose="02040604050505020304" pitchFamily="18" charset="0"/>
              </a:rPr>
              <a:t>Must </a:t>
            </a:r>
            <a:r>
              <a:rPr lang="en-US" sz="2000" dirty="0">
                <a:latin typeface="Century" panose="02040604050505020304" pitchFamily="18" charset="0"/>
              </a:rPr>
              <a:t>be requested </a:t>
            </a:r>
            <a:r>
              <a:rPr lang="en-US" sz="2000" u="sng" dirty="0">
                <a:latin typeface="Century" panose="02040604050505020304" pitchFamily="18" charset="0"/>
              </a:rPr>
              <a:t>through OSP</a:t>
            </a:r>
            <a:r>
              <a:rPr lang="en-US" sz="2000" dirty="0">
                <a:latin typeface="Century" panose="02040604050505020304" pitchFamily="18" charset="0"/>
              </a:rPr>
              <a:t> prior to </a:t>
            </a:r>
            <a:r>
              <a:rPr lang="en-US" sz="2000" dirty="0" smtClean="0">
                <a:latin typeface="Century" panose="02040604050505020304" pitchFamily="18" charset="0"/>
              </a:rPr>
              <a:t>current award </a:t>
            </a:r>
            <a:r>
              <a:rPr lang="en-US" sz="2000" dirty="0">
                <a:latin typeface="Century" panose="02040604050505020304" pitchFamily="18" charset="0"/>
              </a:rPr>
              <a:t>end </a:t>
            </a:r>
            <a:r>
              <a:rPr lang="en-US" sz="2000" dirty="0" smtClean="0">
                <a:latin typeface="Century" panose="02040604050505020304" pitchFamily="18" charset="0"/>
              </a:rPr>
              <a:t>date</a:t>
            </a: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" panose="02040604050505020304" pitchFamily="18" charset="0"/>
              </a:rPr>
              <a:t>Time frame and review process </a:t>
            </a:r>
            <a:r>
              <a:rPr lang="en-US" sz="2000" dirty="0">
                <a:latin typeface="Century" panose="02040604050505020304" pitchFamily="18" charset="0"/>
              </a:rPr>
              <a:t>is different for different sponsors – </a:t>
            </a:r>
            <a:r>
              <a:rPr lang="en-US" sz="2000" i="1" dirty="0">
                <a:latin typeface="Century" panose="02040604050505020304" pitchFamily="18" charset="0"/>
              </a:rPr>
              <a:t>contact OSP to make the request early! </a:t>
            </a:r>
            <a:r>
              <a:rPr lang="en-US" sz="2000" i="1" dirty="0" smtClean="0">
                <a:latin typeface="Century" panose="02040604050505020304" pitchFamily="18" charset="0"/>
              </a:rPr>
              <a:t/>
            </a:r>
            <a:br>
              <a:rPr lang="en-US" sz="2000" i="1" dirty="0" smtClean="0">
                <a:latin typeface="Century" panose="02040604050505020304" pitchFamily="18" charset="0"/>
              </a:rPr>
            </a:br>
            <a:endParaRPr lang="en-US" sz="2000" i="1" dirty="0">
              <a:latin typeface="Century" panose="02040604050505020304" pitchFamily="18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" panose="02040604050505020304" pitchFamily="18" charset="0"/>
              </a:rPr>
              <a:t>Some </a:t>
            </a:r>
            <a:r>
              <a:rPr lang="en-US" sz="2000" dirty="0">
                <a:latin typeface="Century" panose="02040604050505020304" pitchFamily="18" charset="0"/>
              </a:rPr>
              <a:t>sponsors will not allow an extension if there are no remaining </a:t>
            </a:r>
            <a:r>
              <a:rPr lang="en-US" sz="2000" dirty="0" smtClean="0">
                <a:latin typeface="Century" panose="02040604050505020304" pitchFamily="18" charset="0"/>
              </a:rPr>
              <a:t>funds</a:t>
            </a:r>
            <a:endParaRPr lang="en-US" sz="2000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71730" y="32810"/>
            <a:ext cx="3859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No-Cost Extension “NCE”</a:t>
            </a:r>
            <a:endParaRPr lang="en-US" sz="24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26639" y="-29618"/>
            <a:ext cx="3773606" cy="6277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Prior Approvals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5525" y="53447"/>
            <a:ext cx="390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Budget &amp; Scope Changes</a:t>
            </a:r>
            <a:endParaRPr lang="en-US" sz="24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4522"/>
            <a:ext cx="8229600" cy="5041644"/>
          </a:xfrm>
        </p:spPr>
        <p:txBody>
          <a:bodyPr/>
          <a:lstStyle/>
          <a:p>
            <a:r>
              <a:rPr lang="en-US" sz="2400" dirty="0" smtClean="0">
                <a:latin typeface="Century" panose="02040604050505020304" pitchFamily="18" charset="0"/>
              </a:rPr>
              <a:t>Budget adjustments</a:t>
            </a:r>
          </a:p>
          <a:p>
            <a:pPr lvl="1"/>
            <a:r>
              <a:rPr lang="en-US" sz="2000" dirty="0" smtClean="0">
                <a:latin typeface="Century" panose="02040604050505020304" pitchFamily="18" charset="0"/>
              </a:rPr>
              <a:t>Typically allowed up to 25% variance between most budget categories, but varies by sponsor</a:t>
            </a:r>
          </a:p>
          <a:p>
            <a:pPr lvl="1"/>
            <a:r>
              <a:rPr lang="en-US" sz="2000" dirty="0" smtClean="0">
                <a:latin typeface="Century" panose="02040604050505020304" pitchFamily="18" charset="0"/>
              </a:rPr>
              <a:t>Any change in participant support cost plans</a:t>
            </a:r>
          </a:p>
          <a:p>
            <a:pPr lvl="1"/>
            <a:r>
              <a:rPr lang="en-US" sz="2000" dirty="0" smtClean="0">
                <a:latin typeface="Century" panose="02040604050505020304" pitchFamily="18" charset="0"/>
              </a:rPr>
              <a:t>May be result of scope change, which would also need sponsor’s prior approval</a:t>
            </a:r>
            <a:br>
              <a:rPr lang="en-US" sz="2000" dirty="0" smtClean="0">
                <a:latin typeface="Century" panose="02040604050505020304" pitchFamily="18" charset="0"/>
              </a:rPr>
            </a:br>
            <a:endParaRPr lang="en-US" sz="2000" dirty="0" smtClean="0">
              <a:latin typeface="Century" panose="02040604050505020304" pitchFamily="18" charset="0"/>
            </a:endParaRPr>
          </a:p>
          <a:p>
            <a:r>
              <a:rPr lang="en-US" sz="2400" dirty="0" smtClean="0">
                <a:latin typeface="Century" panose="02040604050505020304" pitchFamily="18" charset="0"/>
              </a:rPr>
              <a:t>Scope adjustments</a:t>
            </a:r>
          </a:p>
          <a:p>
            <a:pPr lvl="1"/>
            <a:r>
              <a:rPr lang="en-US" sz="2000" dirty="0" smtClean="0">
                <a:latin typeface="Century" panose="02040604050505020304" pitchFamily="18" charset="0"/>
              </a:rPr>
              <a:t>Addition of new collaborators; new subcontract</a:t>
            </a:r>
          </a:p>
          <a:p>
            <a:pPr lvl="1"/>
            <a:r>
              <a:rPr lang="en-US" sz="2000" dirty="0" smtClean="0">
                <a:latin typeface="Century" panose="02040604050505020304" pitchFamily="18" charset="0"/>
              </a:rPr>
              <a:t>Change in major aims/objectives</a:t>
            </a:r>
          </a:p>
          <a:p>
            <a:pPr lvl="1"/>
            <a:r>
              <a:rPr lang="en-US" sz="2000" dirty="0" smtClean="0">
                <a:latin typeface="Century" panose="02040604050505020304" pitchFamily="18" charset="0"/>
              </a:rPr>
              <a:t>Change in effort of any key personnel</a:t>
            </a:r>
            <a:endParaRPr lang="en-US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6568" y="0"/>
            <a:ext cx="2988007" cy="70830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Closeout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809" y="859810"/>
            <a:ext cx="8474406" cy="580029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Communicate </a:t>
            </a:r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with </a:t>
            </a: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Stakeholders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Ensure PI, admins, purchasing, general accounting, and collaborators are all aware project is winding down and set to close on </a:t>
            </a:r>
            <a:r>
              <a:rPr lang="en-US" sz="2000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 date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No-cost extension?</a:t>
            </a:r>
            <a:b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</a:br>
            <a:endParaRPr lang="en-US" sz="20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Review Terms, </a:t>
            </a:r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Budget, Reporting </a:t>
            </a: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Requirements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Check status of budget variances; make adjustments or prior approval requests as needed through OSP</a:t>
            </a:r>
            <a:b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</a:br>
            <a:endParaRPr lang="en-US" sz="20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lvl="1" indent="-457200" algn="l">
              <a:buFont typeface="Arial" panose="020B0604020202020204" pitchFamily="34" charset="0"/>
              <a:buChar char="•"/>
              <a:tabLst>
                <a:tab pos="4635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Know and meet deadlines for final reports (financial, technical, inventions, equipment, etc.)</a:t>
            </a:r>
          </a:p>
          <a:p>
            <a:pPr marL="800100" lvl="2" indent="-342900" algn="l">
              <a:buFont typeface="Arial" panose="020B0604020202020204" pitchFamily="34" charset="0"/>
              <a:buChar char="•"/>
              <a:tabLst>
                <a:tab pos="463550" algn="l"/>
              </a:tabLst>
            </a:pP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Any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other </a:t>
            </a: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deliverables? (Publications, Data, samples, recordings) </a:t>
            </a:r>
          </a:p>
          <a:p>
            <a:pPr marL="800100" lvl="2" indent="-342900" algn="l">
              <a:buFont typeface="Arial" panose="020B0604020202020204" pitchFamily="34" charset="0"/>
              <a:buChar char="•"/>
              <a:tabLst>
                <a:tab pos="463550" algn="l"/>
              </a:tabLst>
            </a:pP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Ensure </a:t>
            </a:r>
            <a:r>
              <a:rPr lang="en-US" sz="2000" dirty="0" err="1">
                <a:solidFill>
                  <a:schemeClr val="tx1"/>
                </a:solidFill>
                <a:latin typeface="Century" panose="02040604050505020304" pitchFamily="18" charset="0"/>
              </a:rPr>
              <a:t>subawardees</a:t>
            </a: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 and contractors have their final reports in by X date (usually weeks ahead of prime awardee’s dates). </a:t>
            </a:r>
          </a:p>
          <a:p>
            <a:pPr marL="800100" lvl="2" indent="-342900" algn="l">
              <a:buFont typeface="Arial" panose="020B0604020202020204" pitchFamily="34" charset="0"/>
              <a:buChar char="•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4166" y="79430"/>
            <a:ext cx="41889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u="sng" dirty="0">
                <a:solidFill>
                  <a:schemeClr val="bg1"/>
                </a:solidFill>
                <a:latin typeface="Century" panose="02040604050505020304" pitchFamily="18" charset="0"/>
              </a:rPr>
              <a:t>start as early as 120 days </a:t>
            </a:r>
            <a:r>
              <a:rPr lang="en-US" sz="1600" i="1" u="sng" dirty="0" smtClean="0">
                <a:solidFill>
                  <a:schemeClr val="bg1"/>
                </a:solidFill>
                <a:latin typeface="Century" panose="02040604050505020304" pitchFamily="18" charset="0"/>
              </a:rPr>
              <a:t>before </a:t>
            </a:r>
            <a:r>
              <a:rPr lang="en-US" sz="1600" i="1" u="sng" dirty="0">
                <a:solidFill>
                  <a:schemeClr val="bg1"/>
                </a:solidFill>
                <a:latin typeface="Century" panose="02040604050505020304" pitchFamily="18" charset="0"/>
              </a:rPr>
              <a:t>end date!</a:t>
            </a:r>
          </a:p>
        </p:txBody>
      </p:sp>
    </p:spTree>
    <p:extLst>
      <p:ext uri="{BB962C8B-B14F-4D97-AF65-F5344CB8AC3E}">
        <p14:creationId xmlns:p14="http://schemas.microsoft.com/office/powerpoint/2010/main" val="990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79" y="6127"/>
            <a:ext cx="2245057" cy="585171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Closeout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779" y="818866"/>
            <a:ext cx="8666327" cy="581394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Review Revenue and University </a:t>
            </a:r>
            <a:r>
              <a:rPr lang="en-US" sz="2400" dirty="0" smtClean="0">
                <a:latin typeface="Century" panose="02040604050505020304" pitchFamily="18" charset="0"/>
              </a:rPr>
              <a:t>Commitments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" panose="02040604050505020304" pitchFamily="18" charset="0"/>
              </a:rPr>
              <a:t>In-Kind </a:t>
            </a:r>
            <a:r>
              <a:rPr lang="en-US" sz="2000" dirty="0">
                <a:latin typeface="Century" panose="02040604050505020304" pitchFamily="18" charset="0"/>
              </a:rPr>
              <a:t>and Cost Share commitments – </a:t>
            </a:r>
            <a:r>
              <a:rPr lang="en-US" sz="2000" dirty="0" smtClean="0">
                <a:latin typeface="Century" panose="02040604050505020304" pitchFamily="18" charset="0"/>
              </a:rPr>
              <a:t>ensure these have been met and document the proof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" panose="02040604050505020304" pitchFamily="18" charset="0"/>
              </a:rPr>
              <a:t>All subcontract invoices paid?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" panose="02040604050505020304" pitchFamily="18" charset="0"/>
              </a:rPr>
              <a:t>Invoice/drawdown final award funds from sponsor</a:t>
            </a:r>
          </a:p>
          <a:p>
            <a:pPr marL="400050" lvl="1" indent="0">
              <a:buNone/>
            </a:pPr>
            <a:endParaRPr lang="en-US" sz="2000" dirty="0" smtClean="0"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" panose="02040604050505020304" pitchFamily="18" charset="0"/>
              </a:rPr>
              <a:t>Review Outstanding Expenses/Commitments, Note Impact on Budget, Take Corrective Action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" panose="02040604050505020304" pitchFamily="18" charset="0"/>
              </a:rPr>
              <a:t>Accounts Payable/Purchase </a:t>
            </a:r>
            <a:r>
              <a:rPr lang="en-US" sz="2000" dirty="0">
                <a:latin typeface="Century" panose="02040604050505020304" pitchFamily="18" charset="0"/>
              </a:rPr>
              <a:t>Orders – review open </a:t>
            </a:r>
            <a:r>
              <a:rPr lang="en-US" sz="2000" dirty="0" smtClean="0">
                <a:latin typeface="Century" panose="02040604050505020304" pitchFamily="18" charset="0"/>
              </a:rPr>
              <a:t>amount; close as needed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" panose="02040604050505020304" pitchFamily="18" charset="0"/>
              </a:rPr>
              <a:t>Journal Entries – verify posted to </a:t>
            </a:r>
            <a:r>
              <a:rPr lang="en-US" sz="2000" dirty="0" smtClean="0">
                <a:latin typeface="Century" panose="02040604050505020304" pitchFamily="18" charset="0"/>
              </a:rPr>
              <a:t>GL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" panose="02040604050505020304" pitchFamily="18" charset="0"/>
              </a:rPr>
              <a:t>Ensure recurring payroll is set to cut off before grant end date (labor redistributions)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Century" panose="02040604050505020304" pitchFamily="18" charset="0"/>
            </a:endParaRPr>
          </a:p>
          <a:p>
            <a:r>
              <a:rPr lang="en-US" sz="2400" dirty="0" smtClean="0">
                <a:latin typeface="Century" panose="02040604050505020304" pitchFamily="18" charset="0"/>
              </a:rPr>
              <a:t>Very Last – inactivate fund number in Banner, file for record retention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88" y="0"/>
            <a:ext cx="3118513" cy="353159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Record Retention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412"/>
            <a:ext cx="8229600" cy="5363570"/>
          </a:xfrm>
        </p:spPr>
        <p:txBody>
          <a:bodyPr/>
          <a:lstStyle/>
          <a:p>
            <a:r>
              <a:rPr lang="en-US" sz="2800" dirty="0" smtClean="0">
                <a:latin typeface="Century" panose="02040604050505020304" pitchFamily="18" charset="0"/>
              </a:rPr>
              <a:t>Must keep all grant-related records for min. </a:t>
            </a:r>
            <a:r>
              <a:rPr lang="en-US" sz="2800" b="1" dirty="0" smtClean="0">
                <a:latin typeface="Century" panose="02040604050505020304" pitchFamily="18" charset="0"/>
              </a:rPr>
              <a:t>7 years </a:t>
            </a:r>
            <a:r>
              <a:rPr lang="en-US" sz="2800" dirty="0" smtClean="0">
                <a:latin typeface="Century" panose="02040604050505020304" pitchFamily="18" charset="0"/>
              </a:rPr>
              <a:t>past the end date/closeout.</a:t>
            </a:r>
          </a:p>
          <a:p>
            <a:pPr lvl="1"/>
            <a:r>
              <a:rPr lang="en-US" sz="2400" dirty="0" smtClean="0">
                <a:latin typeface="Century" panose="02040604050505020304" pitchFamily="18" charset="0"/>
              </a:rPr>
              <a:t>If grant is audited, records retention period is reset to 7 years </a:t>
            </a:r>
            <a:r>
              <a:rPr lang="en-US" sz="2400" u="sng" dirty="0" smtClean="0">
                <a:latin typeface="Century" panose="02040604050505020304" pitchFamily="18" charset="0"/>
              </a:rPr>
              <a:t>from completion of audit</a:t>
            </a:r>
          </a:p>
          <a:p>
            <a:pPr marL="457200" lvl="1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endParaRPr lang="en-US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44891"/>
              </p:ext>
            </p:extLst>
          </p:nvPr>
        </p:nvGraphicFramePr>
        <p:xfrm>
          <a:off x="668739" y="3513540"/>
          <a:ext cx="779287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436">
                  <a:extLst>
                    <a:ext uri="{9D8B030D-6E8A-4147-A177-3AD203B41FA5}">
                      <a16:colId xmlns:a16="http://schemas.microsoft.com/office/drawing/2014/main" xmlns="" val="3771423890"/>
                    </a:ext>
                  </a:extLst>
                </a:gridCol>
                <a:gridCol w="3896436">
                  <a:extLst>
                    <a:ext uri="{9D8B030D-6E8A-4147-A177-3AD203B41FA5}">
                      <a16:colId xmlns:a16="http://schemas.microsoft.com/office/drawing/2014/main" xmlns="" val="35617292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" panose="02040604050505020304" pitchFamily="18" charset="0"/>
                        </a:rPr>
                        <a:t>Record Type</a:t>
                      </a:r>
                      <a:endParaRPr lang="en-US" sz="20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" panose="02040604050505020304" pitchFamily="18" charset="0"/>
                        </a:rPr>
                        <a:t>Official</a:t>
                      </a:r>
                      <a:r>
                        <a:rPr lang="en-US" sz="2000" baseline="0" dirty="0" smtClean="0">
                          <a:latin typeface="Century" panose="02040604050505020304" pitchFamily="18" charset="0"/>
                        </a:rPr>
                        <a:t> ‘Keeper’ of Record</a:t>
                      </a:r>
                      <a:endParaRPr lang="en-US" sz="20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786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entury" panose="02040604050505020304" pitchFamily="18" charset="0"/>
                        </a:rPr>
                        <a:t>Financial</a:t>
                      </a:r>
                      <a:r>
                        <a:rPr lang="en-US" sz="2000" baseline="0" dirty="0" smtClean="0">
                          <a:latin typeface="Century" panose="02040604050505020304" pitchFamily="18" charset="0"/>
                        </a:rPr>
                        <a:t> Records</a:t>
                      </a:r>
                      <a:endParaRPr lang="en-US" sz="2000" dirty="0" smtClean="0">
                        <a:latin typeface="Century" panose="02040604050505020304" pitchFamily="18" charset="0"/>
                      </a:endParaRPr>
                    </a:p>
                    <a:p>
                      <a:pPr algn="ctr"/>
                      <a:endParaRPr lang="en-US" sz="20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entury" panose="02040604050505020304" pitchFamily="18" charset="0"/>
                        </a:rPr>
                        <a:t>General Accounting</a:t>
                      </a:r>
                    </a:p>
                    <a:p>
                      <a:pPr algn="ctr"/>
                      <a:endParaRPr lang="en-US" sz="20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2984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entury" panose="02040604050505020304" pitchFamily="18" charset="0"/>
                        </a:rPr>
                        <a:t>Proposal and Award Records</a:t>
                      </a:r>
                    </a:p>
                    <a:p>
                      <a:pPr algn="ctr"/>
                      <a:endParaRPr lang="en-US" sz="20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entury" panose="02040604050505020304" pitchFamily="18" charset="0"/>
                        </a:rPr>
                        <a:t>Sponsored</a:t>
                      </a:r>
                      <a:r>
                        <a:rPr lang="en-US" sz="2000" baseline="0" dirty="0" smtClean="0">
                          <a:latin typeface="Century" panose="02040604050505020304" pitchFamily="18" charset="0"/>
                        </a:rPr>
                        <a:t> Programs</a:t>
                      </a:r>
                      <a:endParaRPr lang="en-US" sz="2000" dirty="0" smtClean="0">
                        <a:latin typeface="Century" panose="02040604050505020304" pitchFamily="18" charset="0"/>
                      </a:endParaRPr>
                    </a:p>
                    <a:p>
                      <a:pPr algn="ctr"/>
                      <a:endParaRPr lang="en-US" sz="20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9632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" panose="02040604050505020304" pitchFamily="18" charset="0"/>
                        </a:rPr>
                        <a:t>Research Data</a:t>
                      </a:r>
                      <a:endParaRPr lang="en-US" sz="20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" panose="02040604050505020304" pitchFamily="18" charset="0"/>
                        </a:rPr>
                        <a:t>Principal</a:t>
                      </a:r>
                      <a:r>
                        <a:rPr lang="en-US" sz="2000" baseline="0" dirty="0" smtClean="0">
                          <a:latin typeface="Century" panose="02040604050505020304" pitchFamily="18" charset="0"/>
                        </a:rPr>
                        <a:t> Investigator</a:t>
                      </a:r>
                      <a:endParaRPr lang="en-US" sz="20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6616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4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2785"/>
            <a:ext cx="9144000" cy="12558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01980"/>
            <a:ext cx="9144000" cy="648758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Helvetica"/>
                <a:cs typeface="Helvetica"/>
              </a:rPr>
              <a:t>THANK YOU!</a:t>
            </a:r>
            <a:endParaRPr lang="en-US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57" y="5658556"/>
            <a:ext cx="3188724" cy="93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9"/>
          <p:cNvSpPr txBox="1"/>
          <p:nvPr/>
        </p:nvSpPr>
        <p:spPr>
          <a:xfrm>
            <a:off x="279959" y="5824009"/>
            <a:ext cx="3834841" cy="109043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Office of Sponsored Programs; General Accounting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CETL Forum</a:t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12-Apr-2017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>
                  <a:lumMod val="50000"/>
                </a:schemeClr>
              </a:solidFill>
              <a:effectLst/>
              <a:ea typeface="ヒラギノ丸ゴ Pro W4"/>
              <a:cs typeface="Times New Roman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8963" y="393502"/>
            <a:ext cx="7772400" cy="366901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solidFill>
                <a:srgbClr val="192E50"/>
              </a:solidFill>
              <a:latin typeface="Century" panose="02040604050505020304" pitchFamily="18" charset="0"/>
              <a:cs typeface="Helvetica"/>
            </a:endParaRPr>
          </a:p>
          <a:p>
            <a:r>
              <a:rPr lang="en-US" dirty="0" smtClean="0">
                <a:solidFill>
                  <a:srgbClr val="192E50"/>
                </a:solidFill>
                <a:latin typeface="Century" panose="02040604050505020304" pitchFamily="18" charset="0"/>
                <a:cs typeface="Helvetica"/>
              </a:rPr>
              <a:t>Questions? Comments?</a:t>
            </a:r>
            <a:br>
              <a:rPr lang="en-US" dirty="0" smtClean="0">
                <a:solidFill>
                  <a:srgbClr val="192E50"/>
                </a:solidFill>
                <a:latin typeface="Century" panose="02040604050505020304" pitchFamily="18" charset="0"/>
                <a:cs typeface="Helvetica"/>
              </a:rPr>
            </a:br>
            <a:r>
              <a:rPr lang="en-US" dirty="0" smtClean="0">
                <a:solidFill>
                  <a:srgbClr val="192E50"/>
                </a:solidFill>
                <a:latin typeface="Century" panose="02040604050505020304" pitchFamily="18" charset="0"/>
                <a:cs typeface="Helvetica"/>
              </a:rPr>
              <a:t/>
            </a:r>
            <a:br>
              <a:rPr lang="en-US" dirty="0" smtClean="0">
                <a:solidFill>
                  <a:srgbClr val="192E50"/>
                </a:solidFill>
                <a:latin typeface="Century" panose="02040604050505020304" pitchFamily="18" charset="0"/>
                <a:cs typeface="Helvetica"/>
              </a:rPr>
            </a:br>
            <a:r>
              <a:rPr lang="en-US" sz="3600" dirty="0" smtClean="0">
                <a:solidFill>
                  <a:srgbClr val="192E50"/>
                </a:solidFill>
                <a:latin typeface="Century" panose="02040604050505020304" pitchFamily="18" charset="0"/>
                <a:cs typeface="Helvetica"/>
              </a:rPr>
              <a:t>OSP: </a:t>
            </a:r>
            <a:br>
              <a:rPr lang="en-US" sz="3600" dirty="0" smtClean="0">
                <a:solidFill>
                  <a:srgbClr val="192E50"/>
                </a:solidFill>
                <a:latin typeface="Century" panose="02040604050505020304" pitchFamily="18" charset="0"/>
                <a:cs typeface="Helvetica"/>
              </a:rPr>
            </a:br>
            <a:r>
              <a:rPr lang="en-US" sz="3200" dirty="0" smtClean="0">
                <a:solidFill>
                  <a:srgbClr val="192E50"/>
                </a:solidFill>
                <a:latin typeface="Century" panose="02040604050505020304" pitchFamily="18" charset="0"/>
                <a:cs typeface="Helvetica"/>
              </a:rPr>
              <a:t>(970) 351-1907</a:t>
            </a:r>
            <a:br>
              <a:rPr lang="en-US" sz="3200" dirty="0" smtClean="0">
                <a:solidFill>
                  <a:srgbClr val="192E50"/>
                </a:solidFill>
                <a:latin typeface="Century" panose="02040604050505020304" pitchFamily="18" charset="0"/>
                <a:cs typeface="Helvetica"/>
              </a:rPr>
            </a:br>
            <a:r>
              <a:rPr lang="en-US" sz="3200" dirty="0" smtClean="0">
                <a:solidFill>
                  <a:srgbClr val="192E50"/>
                </a:solidFill>
                <a:latin typeface="Century" panose="02040604050505020304" pitchFamily="18" charset="0"/>
                <a:cs typeface="Helvetica"/>
              </a:rPr>
              <a:t>Kepner 0025</a:t>
            </a:r>
            <a:endParaRPr lang="en-US" sz="32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713" y="10633"/>
            <a:ext cx="3755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" panose="02040604050505020304" pitchFamily="18" charset="0"/>
              </a:rPr>
              <a:t>Topics Covered Today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" y="977106"/>
            <a:ext cx="8293396" cy="5666405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0" y="2210937"/>
            <a:ext cx="9143999" cy="279699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A LOT… </a:t>
            </a:r>
          </a:p>
          <a:p>
            <a:r>
              <a:rPr lang="en-US" sz="4000" i="1" dirty="0" smtClean="0">
                <a:solidFill>
                  <a:schemeClr val="tx2"/>
                </a:solidFill>
              </a:rPr>
              <a:t>…but may not be exhaustive coverage of everything applicable to each and every award. Work closely with OSP!</a:t>
            </a:r>
            <a:endParaRPr lang="en-US" sz="4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0842" y="1026695"/>
            <a:ext cx="8331200" cy="55153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entury" panose="02040604050505020304" pitchFamily="18" charset="0"/>
              </a:rPr>
              <a:t>Award notices differ by funding agency</a:t>
            </a:r>
          </a:p>
          <a:p>
            <a:pPr marL="0" indent="0">
              <a:buFont typeface="Arial"/>
              <a:buNone/>
            </a:pPr>
            <a:endParaRPr lang="en-US" sz="2800" dirty="0" smtClean="0">
              <a:latin typeface="Century" panose="02040604050505020304" pitchFamily="18" charset="0"/>
            </a:endParaRPr>
          </a:p>
          <a:p>
            <a:r>
              <a:rPr lang="en-US" sz="2800" dirty="0" smtClean="0">
                <a:latin typeface="Century" panose="02040604050505020304" pitchFamily="18" charset="0"/>
              </a:rPr>
              <a:t>Terms and conditions vary by</a:t>
            </a:r>
          </a:p>
          <a:p>
            <a:pPr lvl="1"/>
            <a:r>
              <a:rPr lang="en-US" sz="2400" dirty="0" smtClean="0">
                <a:latin typeface="Century" panose="02040604050505020304" pitchFamily="18" charset="0"/>
              </a:rPr>
              <a:t>mechanism type </a:t>
            </a:r>
            <a:r>
              <a:rPr lang="en-US" sz="1800" dirty="0" smtClean="0">
                <a:latin typeface="Century" panose="02040604050505020304" pitchFamily="18" charset="0"/>
              </a:rPr>
              <a:t>(grant; contract; cooperative agreement; PO)</a:t>
            </a:r>
            <a:endParaRPr lang="en-US" sz="2400" dirty="0" smtClean="0">
              <a:latin typeface="Century" panose="02040604050505020304" pitchFamily="18" charset="0"/>
            </a:endParaRPr>
          </a:p>
          <a:p>
            <a:pPr lvl="1"/>
            <a:r>
              <a:rPr lang="en-US" sz="2400" dirty="0" smtClean="0">
                <a:latin typeface="Century" panose="02040604050505020304" pitchFamily="18" charset="0"/>
              </a:rPr>
              <a:t>sponsor type </a:t>
            </a:r>
            <a:r>
              <a:rPr lang="en-US" sz="1800" dirty="0" smtClean="0">
                <a:latin typeface="Century" panose="02040604050505020304" pitchFamily="18" charset="0"/>
              </a:rPr>
              <a:t>(federal; state; private)</a:t>
            </a:r>
          </a:p>
          <a:p>
            <a:pPr lvl="1"/>
            <a:r>
              <a:rPr lang="en-US" sz="2400" dirty="0" smtClean="0">
                <a:latin typeface="Century" panose="02040604050505020304" pitchFamily="18" charset="0"/>
              </a:rPr>
              <a:t>program type </a:t>
            </a:r>
            <a:r>
              <a:rPr lang="en-US" sz="1800" dirty="0" smtClean="0">
                <a:latin typeface="Century" panose="02040604050505020304" pitchFamily="18" charset="0"/>
              </a:rPr>
              <a:t>(research; student services; instruction)</a:t>
            </a:r>
            <a:br>
              <a:rPr lang="en-US" sz="1800" dirty="0" smtClean="0">
                <a:latin typeface="Century" panose="02040604050505020304" pitchFamily="18" charset="0"/>
              </a:rPr>
            </a:br>
            <a:endParaRPr lang="en-US" dirty="0" smtClean="0">
              <a:latin typeface="Century" panose="02040604050505020304" pitchFamily="18" charset="0"/>
            </a:endParaRPr>
          </a:p>
          <a:p>
            <a:r>
              <a:rPr lang="en-US" sz="2800" dirty="0" smtClean="0">
                <a:latin typeface="Century" panose="02040604050505020304" pitchFamily="18" charset="0"/>
              </a:rPr>
              <a:t>Terms and conditions may be spelled out directly in the award and/or incorporated by reference</a:t>
            </a:r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endParaRPr lang="en-US" b="1" dirty="0" smtClean="0"/>
          </a:p>
          <a:p>
            <a:pPr marL="0" indent="0">
              <a:buFont typeface="Arial"/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-575629" y="-46203"/>
            <a:ext cx="4580021" cy="65580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The Award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2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14" y="0"/>
            <a:ext cx="4857750" cy="6781800"/>
          </a:xfrm>
          <a:prstGeom prst="rect">
            <a:avLst/>
          </a:prstGeom>
        </p:spPr>
      </p:pic>
      <p:sp>
        <p:nvSpPr>
          <p:cNvPr id="3" name="Double Bracket 2"/>
          <p:cNvSpPr/>
          <p:nvPr/>
        </p:nvSpPr>
        <p:spPr>
          <a:xfrm>
            <a:off x="2049427" y="6239539"/>
            <a:ext cx="4890977" cy="542261"/>
          </a:xfrm>
          <a:prstGeom prst="bracketPair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428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636" y="0"/>
            <a:ext cx="4676848" cy="6325737"/>
          </a:xfrm>
          <a:prstGeom prst="rect">
            <a:avLst/>
          </a:prstGeom>
        </p:spPr>
      </p:pic>
      <p:sp>
        <p:nvSpPr>
          <p:cNvPr id="3" name="Double Bracket 2"/>
          <p:cNvSpPr/>
          <p:nvPr/>
        </p:nvSpPr>
        <p:spPr>
          <a:xfrm>
            <a:off x="2094614" y="4348716"/>
            <a:ext cx="4890977" cy="542261"/>
          </a:xfrm>
          <a:prstGeom prst="bracketPair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960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3" y="53163"/>
            <a:ext cx="4899738" cy="6418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13" y="4573333"/>
            <a:ext cx="3834029" cy="1955483"/>
          </a:xfrm>
          <a:prstGeom prst="rect">
            <a:avLst/>
          </a:prstGeom>
        </p:spPr>
      </p:pic>
      <p:sp>
        <p:nvSpPr>
          <p:cNvPr id="6" name="Double Bracket 5"/>
          <p:cNvSpPr/>
          <p:nvPr/>
        </p:nvSpPr>
        <p:spPr>
          <a:xfrm>
            <a:off x="367250" y="4805917"/>
            <a:ext cx="3162759" cy="542261"/>
          </a:xfrm>
          <a:prstGeom prst="bracketPair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620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72" y="-9525"/>
            <a:ext cx="4818170" cy="6794373"/>
          </a:xfrm>
          <a:prstGeom prst="rect">
            <a:avLst/>
          </a:prstGeom>
        </p:spPr>
      </p:pic>
      <p:sp>
        <p:nvSpPr>
          <p:cNvPr id="3" name="Double Bracket 2"/>
          <p:cNvSpPr/>
          <p:nvPr/>
        </p:nvSpPr>
        <p:spPr>
          <a:xfrm>
            <a:off x="1605516" y="637953"/>
            <a:ext cx="5571461" cy="6007395"/>
          </a:xfrm>
          <a:prstGeom prst="bracketPair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99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3384</TotalTime>
  <Words>1634</Words>
  <Application>Microsoft Office PowerPoint</Application>
  <PresentationFormat>On-screen Show (4:3)</PresentationFormat>
  <Paragraphs>338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Century</vt:lpstr>
      <vt:lpstr>Garamond</vt:lpstr>
      <vt:lpstr>Georgia</vt:lpstr>
      <vt:lpstr>Helvetica</vt:lpstr>
      <vt:lpstr>Symbol</vt:lpstr>
      <vt:lpstr>Times New Roman</vt:lpstr>
      <vt:lpstr>Wingdings</vt:lpstr>
      <vt:lpstr>ヒラギノ丸ゴ Pro W4</vt:lpstr>
      <vt:lpstr>Office Theme</vt:lpstr>
      <vt:lpstr>Worksheet</vt:lpstr>
      <vt:lpstr>Post Award Primer</vt:lpstr>
      <vt:lpstr>Who We Are</vt:lpstr>
      <vt:lpstr>-Set up -Manage -Close out</vt:lpstr>
      <vt:lpstr>PowerPoint Presentation</vt:lpstr>
      <vt:lpstr>The Award</vt:lpstr>
      <vt:lpstr>PowerPoint Presentation</vt:lpstr>
      <vt:lpstr>PowerPoint Presentation</vt:lpstr>
      <vt:lpstr>PowerPoint Presentation</vt:lpstr>
      <vt:lpstr>PowerPoint Presentation</vt:lpstr>
      <vt:lpstr>Conflicting Terms?     </vt:lpstr>
      <vt:lpstr>Est. ‘Fund’ in Banner</vt:lpstr>
      <vt:lpstr>PowerPoint Presentation</vt:lpstr>
      <vt:lpstr>PowerPoint Presentation</vt:lpstr>
      <vt:lpstr>PowerPoint Presentation</vt:lpstr>
      <vt:lpstr> </vt:lpstr>
      <vt:lpstr>PowerPoint Presentation</vt:lpstr>
      <vt:lpstr>Commonly Confused Costs</vt:lpstr>
      <vt:lpstr>Students on Grants</vt:lpstr>
      <vt:lpstr>Working Students</vt:lpstr>
      <vt:lpstr>PowerPoint Presentation</vt:lpstr>
      <vt:lpstr>Who is a participant?</vt:lpstr>
      <vt:lpstr>PSC Classification Examples</vt:lpstr>
      <vt:lpstr>UNC account codes:  72312 / 72313  </vt:lpstr>
      <vt:lpstr>PowerPoint Presentation</vt:lpstr>
      <vt:lpstr>PowerPoint Presentation</vt:lpstr>
      <vt:lpstr>PowerPoint Presentation</vt:lpstr>
      <vt:lpstr>PowerPoint Presentation</vt:lpstr>
      <vt:lpstr>Grant Reporting </vt:lpstr>
      <vt:lpstr>PowerPoint Presentation</vt:lpstr>
      <vt:lpstr>PowerPoint Presentation</vt:lpstr>
      <vt:lpstr>Procurement Changes</vt:lpstr>
      <vt:lpstr>Prior Approvals</vt:lpstr>
      <vt:lpstr>PowerPoint Presentation</vt:lpstr>
      <vt:lpstr>Closeout</vt:lpstr>
      <vt:lpstr>Closeout</vt:lpstr>
      <vt:lpstr>Record Retention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TITLE</dc:title>
  <dc:creator>Jordan</dc:creator>
  <cp:lastModifiedBy>Dollard, Jessica</cp:lastModifiedBy>
  <cp:revision>259</cp:revision>
  <dcterms:created xsi:type="dcterms:W3CDTF">2015-05-27T18:56:39Z</dcterms:created>
  <dcterms:modified xsi:type="dcterms:W3CDTF">2017-06-21T20:46:54Z</dcterms:modified>
</cp:coreProperties>
</file>