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ons, Jeri" userId="c9d5f812-d2f9-4aaa-88c8-2000cf1dcbdd" providerId="ADAL" clId="{B5484288-7CD2-4BBD-A07E-8DE911CA29AB}"/>
    <pc:docChg chg="modSld">
      <pc:chgData name="Lyons, Jeri" userId="c9d5f812-d2f9-4aaa-88c8-2000cf1dcbdd" providerId="ADAL" clId="{B5484288-7CD2-4BBD-A07E-8DE911CA29AB}" dt="2025-01-07T22:10:08.009" v="0" actId="20577"/>
      <pc:docMkLst>
        <pc:docMk/>
      </pc:docMkLst>
      <pc:sldChg chg="modSp mod">
        <pc:chgData name="Lyons, Jeri" userId="c9d5f812-d2f9-4aaa-88c8-2000cf1dcbdd" providerId="ADAL" clId="{B5484288-7CD2-4BBD-A07E-8DE911CA29AB}" dt="2025-01-07T22:10:08.009" v="0" actId="20577"/>
        <pc:sldMkLst>
          <pc:docMk/>
          <pc:sldMk cId="2070777403" sldId="256"/>
        </pc:sldMkLst>
        <pc:spChg chg="mod">
          <ac:chgData name="Lyons, Jeri" userId="c9d5f812-d2f9-4aaa-88c8-2000cf1dcbdd" providerId="ADAL" clId="{B5484288-7CD2-4BBD-A07E-8DE911CA29AB}" dt="2025-01-07T22:10:08.009" v="0" actId="20577"/>
          <ac:spMkLst>
            <pc:docMk/>
            <pc:sldMk cId="2070777403" sldId="256"/>
            <ac:spMk id="10" creationId="{46B05569-3EB7-9E49-7DC0-C0EFB281E3B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F271A-246A-44DA-A418-7FF7FD42416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5C8F5-2D01-4869-9335-70FCB7BEC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1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85C8F5-2D01-4869-9335-70FCB7BECC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41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8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2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3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7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3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0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6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8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64D659CF-715B-0CC1-295D-DA2CCA8EB888}"/>
              </a:ext>
            </a:extLst>
          </p:cNvPr>
          <p:cNvSpPr/>
          <p:nvPr/>
        </p:nvSpPr>
        <p:spPr>
          <a:xfrm>
            <a:off x="2740025" y="781505"/>
            <a:ext cx="1378517" cy="621392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Award Received</a:t>
            </a: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46B05569-3EB7-9E49-7DC0-C0EFB281E3BA}"/>
              </a:ext>
            </a:extLst>
          </p:cNvPr>
          <p:cNvSpPr/>
          <p:nvPr/>
        </p:nvSpPr>
        <p:spPr>
          <a:xfrm>
            <a:off x="4917170" y="665620"/>
            <a:ext cx="1836055" cy="110123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PI, BOM, AS, RL,  Grant Acct., GCA</a:t>
            </a:r>
            <a:r>
              <a:rPr lang="en-US" sz="1200">
                <a:solidFill>
                  <a:sysClr val="windowText" lastClr="000000"/>
                </a:solidFill>
              </a:rPr>
              <a:t>, </a:t>
            </a:r>
            <a:r>
              <a:rPr lang="en-US" sz="1200" b="1">
                <a:solidFill>
                  <a:sysClr val="windowText" lastClr="000000"/>
                </a:solidFill>
              </a:rPr>
              <a:t>Responsible </a:t>
            </a:r>
            <a:r>
              <a:rPr lang="en-US" sz="1200" b="1" dirty="0">
                <a:solidFill>
                  <a:sysClr val="windowText" lastClr="000000"/>
                </a:solidFill>
              </a:rPr>
              <a:t>Party: whoever receives the award announcement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59E6948-351B-B635-2CA6-B679FCAB5541}"/>
              </a:ext>
            </a:extLst>
          </p:cNvPr>
          <p:cNvCxnSpPr>
            <a:cxnSpLocks/>
          </p:cNvCxnSpPr>
          <p:nvPr/>
        </p:nvCxnSpPr>
        <p:spPr>
          <a:xfrm>
            <a:off x="4176943" y="1069068"/>
            <a:ext cx="7402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D2B5FBA-C47F-79C6-2773-BF2D3DDED49C}"/>
              </a:ext>
            </a:extLst>
          </p:cNvPr>
          <p:cNvSpPr txBox="1"/>
          <p:nvPr/>
        </p:nvSpPr>
        <p:spPr>
          <a:xfrm>
            <a:off x="4002600" y="671370"/>
            <a:ext cx="1088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Email Notice</a:t>
            </a:r>
          </a:p>
          <a:p>
            <a:pPr algn="ctr"/>
            <a:r>
              <a:rPr lang="en-US" sz="1200" dirty="0"/>
              <a:t>w/in 3 business days of receipt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21216AF-21D5-5B96-B574-833744BFCC29}"/>
              </a:ext>
            </a:extLst>
          </p:cNvPr>
          <p:cNvCxnSpPr>
            <a:cxnSpLocks/>
          </p:cNvCxnSpPr>
          <p:nvPr/>
        </p:nvCxnSpPr>
        <p:spPr>
          <a:xfrm flipH="1">
            <a:off x="3428765" y="1460955"/>
            <a:ext cx="518" cy="4076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A98618E9-59E4-E2CC-CFA0-CDBA8DF913B3}"/>
              </a:ext>
            </a:extLst>
          </p:cNvPr>
          <p:cNvSpPr/>
          <p:nvPr/>
        </p:nvSpPr>
        <p:spPr>
          <a:xfrm>
            <a:off x="1466313" y="1917865"/>
            <a:ext cx="3944338" cy="45055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Review Notice of Award </a:t>
            </a:r>
          </a:p>
          <a:p>
            <a:pPr algn="ctr"/>
            <a:r>
              <a:rPr lang="en-US" sz="1200" b="1" dirty="0"/>
              <a:t>Responsible Party DSP (primary); AVPR (Secondary)</a:t>
            </a:r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B4EA45-F43D-E444-F9B6-07A7371AEBE3}"/>
              </a:ext>
            </a:extLst>
          </p:cNvPr>
          <p:cNvSpPr txBox="1"/>
          <p:nvPr/>
        </p:nvSpPr>
        <p:spPr>
          <a:xfrm>
            <a:off x="1767054" y="1500021"/>
            <a:ext cx="1562223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w/in 5 business days</a:t>
            </a:r>
          </a:p>
        </p:txBody>
      </p:sp>
      <p:sp>
        <p:nvSpPr>
          <p:cNvPr id="41" name="Flowchart: Terminator 40">
            <a:extLst>
              <a:ext uri="{FF2B5EF4-FFF2-40B4-BE49-F238E27FC236}">
                <a16:creationId xmlns:a16="http://schemas.microsoft.com/office/drawing/2014/main" id="{6841DEFB-75C2-9C91-AEDD-E6C84BF4ADAD}"/>
              </a:ext>
            </a:extLst>
          </p:cNvPr>
          <p:cNvSpPr/>
          <p:nvPr/>
        </p:nvSpPr>
        <p:spPr>
          <a:xfrm>
            <a:off x="1072724" y="2467378"/>
            <a:ext cx="2274066" cy="553813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ysClr val="windowText" lastClr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Do the terms (i.e., budget, duration, deliverables, etc.) match submission?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12673F7-93E2-E8BA-2E94-6595E07D692D}"/>
              </a:ext>
            </a:extLst>
          </p:cNvPr>
          <p:cNvCxnSpPr>
            <a:cxnSpLocks/>
          </p:cNvCxnSpPr>
          <p:nvPr/>
        </p:nvCxnSpPr>
        <p:spPr>
          <a:xfrm flipH="1">
            <a:off x="1749240" y="4101577"/>
            <a:ext cx="9717" cy="4131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8969D7A-0D6B-DF8E-C505-762F3B2E0ABE}"/>
              </a:ext>
            </a:extLst>
          </p:cNvPr>
          <p:cNvCxnSpPr>
            <a:cxnSpLocks/>
          </p:cNvCxnSpPr>
          <p:nvPr/>
        </p:nvCxnSpPr>
        <p:spPr>
          <a:xfrm>
            <a:off x="3442065" y="2391178"/>
            <a:ext cx="0" cy="17115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F126D38-27BA-04F4-D149-C239B7355076}"/>
              </a:ext>
            </a:extLst>
          </p:cNvPr>
          <p:cNvCxnSpPr>
            <a:cxnSpLocks/>
          </p:cNvCxnSpPr>
          <p:nvPr/>
        </p:nvCxnSpPr>
        <p:spPr>
          <a:xfrm flipH="1">
            <a:off x="5091514" y="4101577"/>
            <a:ext cx="9717" cy="4131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28F58F70-D2AD-967C-8AD5-69EE3013AFC8}"/>
              </a:ext>
            </a:extLst>
          </p:cNvPr>
          <p:cNvSpPr txBox="1"/>
          <p:nvPr/>
        </p:nvSpPr>
        <p:spPr>
          <a:xfrm>
            <a:off x="2225057" y="3840959"/>
            <a:ext cx="455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6777E6F-1D21-8AB6-9F71-4B12CF60160C}"/>
              </a:ext>
            </a:extLst>
          </p:cNvPr>
          <p:cNvSpPr txBox="1"/>
          <p:nvPr/>
        </p:nvSpPr>
        <p:spPr>
          <a:xfrm>
            <a:off x="4507054" y="3840959"/>
            <a:ext cx="43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</a:t>
            </a:r>
          </a:p>
        </p:txBody>
      </p:sp>
      <p:sp>
        <p:nvSpPr>
          <p:cNvPr id="55" name="Flowchart: Terminator 54">
            <a:extLst>
              <a:ext uri="{FF2B5EF4-FFF2-40B4-BE49-F238E27FC236}">
                <a16:creationId xmlns:a16="http://schemas.microsoft.com/office/drawing/2014/main" id="{970ABBCA-87A3-0536-5A60-576E0949ED22}"/>
              </a:ext>
            </a:extLst>
          </p:cNvPr>
          <p:cNvSpPr/>
          <p:nvPr/>
        </p:nvSpPr>
        <p:spPr>
          <a:xfrm>
            <a:off x="828546" y="3080821"/>
            <a:ext cx="2518244" cy="700508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ysClr val="windowText" lastClr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 Compliance up-to-date (IRB, IACUC, FCOI, RECR, SIWE, EC, Mentor Training, etc.)</a:t>
            </a:r>
          </a:p>
        </p:txBody>
      </p:sp>
      <p:sp>
        <p:nvSpPr>
          <p:cNvPr id="74" name="Flowchart: Display 73">
            <a:extLst>
              <a:ext uri="{FF2B5EF4-FFF2-40B4-BE49-F238E27FC236}">
                <a16:creationId xmlns:a16="http://schemas.microsoft.com/office/drawing/2014/main" id="{2D09D2EC-9A95-9187-304D-085B0D379B55}"/>
              </a:ext>
            </a:extLst>
          </p:cNvPr>
          <p:cNvSpPr/>
          <p:nvPr/>
        </p:nvSpPr>
        <p:spPr>
          <a:xfrm>
            <a:off x="3517663" y="2698570"/>
            <a:ext cx="2317534" cy="704850"/>
          </a:xfrm>
          <a:prstGeom prst="flowChartDisplay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Contact PI to resolve; Renegotiate with Sponsor if necessary.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53DFA3A1-141A-6AD9-F5DB-5CC6F47A9E0D}"/>
              </a:ext>
            </a:extLst>
          </p:cNvPr>
          <p:cNvCxnSpPr>
            <a:cxnSpLocks/>
          </p:cNvCxnSpPr>
          <p:nvPr/>
        </p:nvCxnSpPr>
        <p:spPr>
          <a:xfrm>
            <a:off x="1754099" y="4102691"/>
            <a:ext cx="33374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Flowchart: Alternate Process 81">
            <a:extLst>
              <a:ext uri="{FF2B5EF4-FFF2-40B4-BE49-F238E27FC236}">
                <a16:creationId xmlns:a16="http://schemas.microsoft.com/office/drawing/2014/main" id="{C3854194-9264-4E17-9C26-94B1D331D753}"/>
              </a:ext>
            </a:extLst>
          </p:cNvPr>
          <p:cNvSpPr/>
          <p:nvPr/>
        </p:nvSpPr>
        <p:spPr>
          <a:xfrm>
            <a:off x="237213" y="5805876"/>
            <a:ext cx="4128979" cy="590378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Prepare FAF. Set up FOAP. AQ, Award Kick-off Summary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Schedule Kick-off meeting </a:t>
            </a:r>
          </a:p>
          <a:p>
            <a:pPr algn="ctr"/>
            <a:r>
              <a:rPr lang="en-US" sz="1200" b="1" dirty="0"/>
              <a:t>Responsible Party: Post-Award GCA, Grant Acct.</a:t>
            </a:r>
            <a:endParaRPr lang="en-US" sz="1200" dirty="0"/>
          </a:p>
        </p:txBody>
      </p:sp>
      <p:sp>
        <p:nvSpPr>
          <p:cNvPr id="83" name="Flowchart: Alternate Process 82">
            <a:extLst>
              <a:ext uri="{FF2B5EF4-FFF2-40B4-BE49-F238E27FC236}">
                <a16:creationId xmlns:a16="http://schemas.microsoft.com/office/drawing/2014/main" id="{F9107F80-9FA4-B33A-020A-D769E4F8801E}"/>
              </a:ext>
            </a:extLst>
          </p:cNvPr>
          <p:cNvSpPr/>
          <p:nvPr/>
        </p:nvSpPr>
        <p:spPr>
          <a:xfrm>
            <a:off x="413784" y="4543317"/>
            <a:ext cx="2670912" cy="741090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Communicate to Responsible GCA &amp; Grant Acct. </a:t>
            </a:r>
          </a:p>
          <a:p>
            <a:pPr algn="ctr"/>
            <a:r>
              <a:rPr lang="en-US" sz="1200" b="1" dirty="0"/>
              <a:t>Responsible Party: whoever is conducting initial review of NOA</a:t>
            </a:r>
            <a:endParaRPr lang="en-US" sz="12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3BEC48C-0990-8C67-FDBC-E59C2EBEF2FA}"/>
              </a:ext>
            </a:extLst>
          </p:cNvPr>
          <p:cNvCxnSpPr>
            <a:cxnSpLocks/>
          </p:cNvCxnSpPr>
          <p:nvPr/>
        </p:nvCxnSpPr>
        <p:spPr>
          <a:xfrm>
            <a:off x="1772521" y="5347120"/>
            <a:ext cx="0" cy="4587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EB7751F-0A1D-9F3D-AC9F-4D025023F627}"/>
              </a:ext>
            </a:extLst>
          </p:cNvPr>
          <p:cNvCxnSpPr>
            <a:cxnSpLocks/>
          </p:cNvCxnSpPr>
          <p:nvPr/>
        </p:nvCxnSpPr>
        <p:spPr>
          <a:xfrm>
            <a:off x="4187382" y="5324635"/>
            <a:ext cx="0" cy="4882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Flowchart: Terminator 85">
            <a:extLst>
              <a:ext uri="{FF2B5EF4-FFF2-40B4-BE49-F238E27FC236}">
                <a16:creationId xmlns:a16="http://schemas.microsoft.com/office/drawing/2014/main" id="{798B4FA5-BEF8-11C8-C525-12AC8A5040A1}"/>
              </a:ext>
            </a:extLst>
          </p:cNvPr>
          <p:cNvSpPr/>
          <p:nvPr/>
        </p:nvSpPr>
        <p:spPr>
          <a:xfrm>
            <a:off x="3842109" y="4563607"/>
            <a:ext cx="2518244" cy="741085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ysClr val="windowText" lastClr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Can budget redistribution with parameters allowed by the sponsor address budget differences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2630C0C-E05F-EAFA-D444-7469FBAF31F7}"/>
              </a:ext>
            </a:extLst>
          </p:cNvPr>
          <p:cNvSpPr txBox="1"/>
          <p:nvPr/>
        </p:nvSpPr>
        <p:spPr>
          <a:xfrm>
            <a:off x="4518205" y="5423707"/>
            <a:ext cx="455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DC81CEC-A359-DEF7-36EF-190DA39CDE37}"/>
              </a:ext>
            </a:extLst>
          </p:cNvPr>
          <p:cNvCxnSpPr>
            <a:cxnSpLocks/>
          </p:cNvCxnSpPr>
          <p:nvPr/>
        </p:nvCxnSpPr>
        <p:spPr>
          <a:xfrm>
            <a:off x="5682256" y="5348699"/>
            <a:ext cx="0" cy="13664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A26E7D79-DAA3-94F1-EF25-E82E163087C5}"/>
              </a:ext>
            </a:extLst>
          </p:cNvPr>
          <p:cNvSpPr txBox="1"/>
          <p:nvPr/>
        </p:nvSpPr>
        <p:spPr>
          <a:xfrm>
            <a:off x="5682256" y="5824066"/>
            <a:ext cx="43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</a:t>
            </a:r>
          </a:p>
        </p:txBody>
      </p:sp>
      <p:sp>
        <p:nvSpPr>
          <p:cNvPr id="91" name="Flowchart: Terminator 90">
            <a:extLst>
              <a:ext uri="{FF2B5EF4-FFF2-40B4-BE49-F238E27FC236}">
                <a16:creationId xmlns:a16="http://schemas.microsoft.com/office/drawing/2014/main" id="{00273D3C-781F-F1AB-42D9-A9B963326FC8}"/>
              </a:ext>
            </a:extLst>
          </p:cNvPr>
          <p:cNvSpPr/>
          <p:nvPr/>
        </p:nvSpPr>
        <p:spPr>
          <a:xfrm>
            <a:off x="4366192" y="6760884"/>
            <a:ext cx="2189096" cy="1101234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Contact Sponsor for approval of budget redistribution; renegotiate terms, if necessary </a:t>
            </a:r>
            <a:r>
              <a:rPr lang="en-US" sz="1200" b="1" dirty="0">
                <a:solidFill>
                  <a:sysClr val="windowText" lastClr="000000"/>
                </a:solidFill>
              </a:rPr>
              <a:t>Responsible Party: DSP</a:t>
            </a:r>
          </a:p>
          <a:p>
            <a:pPr algn="ctr"/>
            <a:endParaRPr lang="en-US" sz="1200" b="1" dirty="0">
              <a:solidFill>
                <a:sysClr val="windowText" lastClr="000000"/>
              </a:solidFill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247B520-D817-E874-8D35-F1A9292AFFB4}"/>
              </a:ext>
            </a:extLst>
          </p:cNvPr>
          <p:cNvCxnSpPr>
            <a:cxnSpLocks/>
          </p:cNvCxnSpPr>
          <p:nvPr/>
        </p:nvCxnSpPr>
        <p:spPr>
          <a:xfrm flipH="1">
            <a:off x="2062843" y="7524750"/>
            <a:ext cx="23033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33B102AF-D8EF-C6F5-BE9D-F558C115B2D5}"/>
              </a:ext>
            </a:extLst>
          </p:cNvPr>
          <p:cNvCxnSpPr/>
          <p:nvPr/>
        </p:nvCxnSpPr>
        <p:spPr>
          <a:xfrm flipV="1">
            <a:off x="2062843" y="6477000"/>
            <a:ext cx="0" cy="10382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A922AD53-B6F5-7FD9-B101-02383546FD8F}"/>
              </a:ext>
            </a:extLst>
          </p:cNvPr>
          <p:cNvSpPr/>
          <p:nvPr/>
        </p:nvSpPr>
        <p:spPr>
          <a:xfrm>
            <a:off x="2176115" y="6704181"/>
            <a:ext cx="2056655" cy="741085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ysClr val="windowText" lastClr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When all terms have been agreed upon between ORSP, Sponsor, and PI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D0E39CB-B8AC-4944-C813-16D0B0BE6EDD}"/>
              </a:ext>
            </a:extLst>
          </p:cNvPr>
          <p:cNvSpPr txBox="1"/>
          <p:nvPr/>
        </p:nvSpPr>
        <p:spPr>
          <a:xfrm>
            <a:off x="138793" y="7210425"/>
            <a:ext cx="1790628" cy="178510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Key:</a:t>
            </a:r>
            <a:r>
              <a:rPr lang="en-US" sz="1000" dirty="0"/>
              <a:t> </a:t>
            </a:r>
          </a:p>
          <a:p>
            <a:r>
              <a:rPr lang="en-US" sz="1000" b="1" dirty="0"/>
              <a:t>PI</a:t>
            </a:r>
            <a:r>
              <a:rPr lang="en-US" sz="1000" dirty="0"/>
              <a:t>: Principal Investigator: </a:t>
            </a:r>
            <a:r>
              <a:rPr lang="en-US" sz="1000" b="1" dirty="0"/>
              <a:t>BOM:</a:t>
            </a:r>
            <a:r>
              <a:rPr lang="en-US" sz="1000" dirty="0"/>
              <a:t> Business Operations Manager: </a:t>
            </a:r>
            <a:r>
              <a:rPr lang="en-US" sz="1000" b="1" dirty="0"/>
              <a:t>AS: </a:t>
            </a:r>
            <a:r>
              <a:rPr lang="en-US" sz="1000" dirty="0"/>
              <a:t>Accounting Specialist; </a:t>
            </a:r>
            <a:r>
              <a:rPr lang="en-US" sz="1000" b="1" dirty="0"/>
              <a:t>RL:</a:t>
            </a:r>
            <a:r>
              <a:rPr lang="en-US" sz="1000" dirty="0"/>
              <a:t> Research Liaison; </a:t>
            </a:r>
            <a:r>
              <a:rPr lang="en-US" sz="1000" b="1" dirty="0"/>
              <a:t>Grant Acct:</a:t>
            </a:r>
            <a:r>
              <a:rPr lang="en-US" sz="1000" dirty="0"/>
              <a:t> Grant Accountant; </a:t>
            </a:r>
            <a:r>
              <a:rPr lang="en-US" sz="1000" b="1" dirty="0"/>
              <a:t>GCA:</a:t>
            </a:r>
            <a:r>
              <a:rPr lang="en-US" sz="1000" dirty="0"/>
              <a:t> Grants &amp; Contracts Administrator; </a:t>
            </a:r>
            <a:r>
              <a:rPr lang="en-US" sz="1000" b="1" dirty="0"/>
              <a:t>DSP:</a:t>
            </a:r>
            <a:r>
              <a:rPr lang="en-US" sz="1000" dirty="0"/>
              <a:t> Director of Sponsored programs; </a:t>
            </a:r>
            <a:r>
              <a:rPr lang="en-US" sz="1000" b="1" dirty="0"/>
              <a:t>AVPR:</a:t>
            </a:r>
            <a:r>
              <a:rPr lang="en-US" sz="1000" dirty="0"/>
              <a:t> Assoc. VP for Research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BFE07E-BBF9-1952-9E4E-CFC2D5500868}"/>
              </a:ext>
            </a:extLst>
          </p:cNvPr>
          <p:cNvSpPr txBox="1"/>
          <p:nvPr/>
        </p:nvSpPr>
        <p:spPr>
          <a:xfrm>
            <a:off x="1034107" y="42351"/>
            <a:ext cx="511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Award Review &amp; Setup Process (7 Sept 2024)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C610EF7-8709-9175-D3EA-93E73DE29104}"/>
              </a:ext>
            </a:extLst>
          </p:cNvPr>
          <p:cNvSpPr txBox="1"/>
          <p:nvPr/>
        </p:nvSpPr>
        <p:spPr>
          <a:xfrm>
            <a:off x="179294" y="5374913"/>
            <a:ext cx="4244816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When award is reconciled: complete  within 5 business days</a:t>
            </a:r>
          </a:p>
        </p:txBody>
      </p:sp>
    </p:spTree>
    <p:extLst>
      <p:ext uri="{BB962C8B-B14F-4D97-AF65-F5344CB8AC3E}">
        <p14:creationId xmlns:p14="http://schemas.microsoft.com/office/powerpoint/2010/main" val="2070777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265</Words>
  <Application>Microsoft Office PowerPoint</Application>
  <PresentationFormat>Letter Paper (8.5x11 in)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Lyons, Jeri</dc:creator>
  <cp:lastModifiedBy>Lyons, Jeri</cp:lastModifiedBy>
  <cp:revision>3</cp:revision>
  <dcterms:created xsi:type="dcterms:W3CDTF">2024-09-07T18:39:49Z</dcterms:created>
  <dcterms:modified xsi:type="dcterms:W3CDTF">2025-01-07T22:10:09Z</dcterms:modified>
</cp:coreProperties>
</file>